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447" autoAdjust="0"/>
  </p:normalViewPr>
  <p:slideViewPr>
    <p:cSldViewPr>
      <p:cViewPr varScale="1">
        <p:scale>
          <a:sx n="75" d="100"/>
          <a:sy n="75" d="100"/>
        </p:scale>
        <p:origin x="3096" y="54"/>
      </p:cViewPr>
      <p:guideLst>
        <p:guide orient="horz" pos="3120"/>
        <p:guide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2"/>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CE950E9-F7B3-438F-8880-D207316F134C}" type="datetimeFigureOut">
              <a:rPr kumimoji="1" lang="ja-JP" altLang="en-US" smtClean="0"/>
              <a:t>2023/10/24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E91506-9A07-4971-9CF8-04188D012347}" type="slidenum">
              <a:rPr kumimoji="1" lang="ja-JP" altLang="en-US" smtClean="0"/>
              <a:t>‹#›</a:t>
            </a:fld>
            <a:endParaRPr kumimoji="1" lang="ja-JP" altLang="en-US"/>
          </a:p>
        </p:txBody>
      </p:sp>
    </p:spTree>
    <p:extLst>
      <p:ext uri="{BB962C8B-B14F-4D97-AF65-F5344CB8AC3E}">
        <p14:creationId xmlns:p14="http://schemas.microsoft.com/office/powerpoint/2010/main" val="1608138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E950E9-F7B3-438F-8880-D207316F134C}" type="datetimeFigureOut">
              <a:rPr kumimoji="1" lang="ja-JP" altLang="en-US" smtClean="0"/>
              <a:t>2023/10/24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E91506-9A07-4971-9CF8-04188D012347}" type="slidenum">
              <a:rPr kumimoji="1" lang="ja-JP" altLang="en-US" smtClean="0"/>
              <a:t>‹#›</a:t>
            </a:fld>
            <a:endParaRPr kumimoji="1" lang="ja-JP" altLang="en-US"/>
          </a:p>
        </p:txBody>
      </p:sp>
    </p:spTree>
    <p:extLst>
      <p:ext uri="{BB962C8B-B14F-4D97-AF65-F5344CB8AC3E}">
        <p14:creationId xmlns:p14="http://schemas.microsoft.com/office/powerpoint/2010/main" val="1496072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73264"/>
            <a:ext cx="1157288" cy="1220822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5" y="573264"/>
            <a:ext cx="3357563" cy="1220822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E950E9-F7B3-438F-8880-D207316F134C}" type="datetimeFigureOut">
              <a:rPr kumimoji="1" lang="ja-JP" altLang="en-US" smtClean="0"/>
              <a:t>2023/10/24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E91506-9A07-4971-9CF8-04188D012347}" type="slidenum">
              <a:rPr kumimoji="1" lang="ja-JP" altLang="en-US" smtClean="0"/>
              <a:t>‹#›</a:t>
            </a:fld>
            <a:endParaRPr kumimoji="1" lang="ja-JP" altLang="en-US"/>
          </a:p>
        </p:txBody>
      </p:sp>
    </p:spTree>
    <p:extLst>
      <p:ext uri="{BB962C8B-B14F-4D97-AF65-F5344CB8AC3E}">
        <p14:creationId xmlns:p14="http://schemas.microsoft.com/office/powerpoint/2010/main" val="3060153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E950E9-F7B3-438F-8880-D207316F134C}" type="datetimeFigureOut">
              <a:rPr kumimoji="1" lang="ja-JP" altLang="en-US" smtClean="0"/>
              <a:t>2023/10/24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E91506-9A07-4971-9CF8-04188D012347}" type="slidenum">
              <a:rPr kumimoji="1" lang="ja-JP" altLang="en-US" smtClean="0"/>
              <a:t>‹#›</a:t>
            </a:fld>
            <a:endParaRPr kumimoji="1" lang="ja-JP" altLang="en-US"/>
          </a:p>
        </p:txBody>
      </p:sp>
    </p:spTree>
    <p:extLst>
      <p:ext uri="{BB962C8B-B14F-4D97-AF65-F5344CB8AC3E}">
        <p14:creationId xmlns:p14="http://schemas.microsoft.com/office/powerpoint/2010/main" val="3599775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CE950E9-F7B3-438F-8880-D207316F134C}" type="datetimeFigureOut">
              <a:rPr kumimoji="1" lang="ja-JP" altLang="en-US" smtClean="0"/>
              <a:t>2023/10/24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E91506-9A07-4971-9CF8-04188D012347}" type="slidenum">
              <a:rPr kumimoji="1" lang="ja-JP" altLang="en-US" smtClean="0"/>
              <a:t>‹#›</a:t>
            </a:fld>
            <a:endParaRPr kumimoji="1" lang="ja-JP" altLang="en-US"/>
          </a:p>
        </p:txBody>
      </p:sp>
    </p:spTree>
    <p:extLst>
      <p:ext uri="{BB962C8B-B14F-4D97-AF65-F5344CB8AC3E}">
        <p14:creationId xmlns:p14="http://schemas.microsoft.com/office/powerpoint/2010/main" val="1553072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5"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0"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CE950E9-F7B3-438F-8880-D207316F134C}" type="datetimeFigureOut">
              <a:rPr kumimoji="1" lang="ja-JP" altLang="en-US" smtClean="0"/>
              <a:t>2023/10/24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E91506-9A07-4971-9CF8-04188D012347}" type="slidenum">
              <a:rPr kumimoji="1" lang="ja-JP" altLang="en-US" smtClean="0"/>
              <a:t>‹#›</a:t>
            </a:fld>
            <a:endParaRPr kumimoji="1" lang="ja-JP" altLang="en-US"/>
          </a:p>
        </p:txBody>
      </p:sp>
    </p:spTree>
    <p:extLst>
      <p:ext uri="{BB962C8B-B14F-4D97-AF65-F5344CB8AC3E}">
        <p14:creationId xmlns:p14="http://schemas.microsoft.com/office/powerpoint/2010/main" val="3400570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CE950E9-F7B3-438F-8880-D207316F134C}" type="datetimeFigureOut">
              <a:rPr kumimoji="1" lang="ja-JP" altLang="en-US" smtClean="0"/>
              <a:t>2023/10/24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2E91506-9A07-4971-9CF8-04188D012347}" type="slidenum">
              <a:rPr kumimoji="1" lang="ja-JP" altLang="en-US" smtClean="0"/>
              <a:t>‹#›</a:t>
            </a:fld>
            <a:endParaRPr kumimoji="1" lang="ja-JP" altLang="en-US"/>
          </a:p>
        </p:txBody>
      </p:sp>
    </p:spTree>
    <p:extLst>
      <p:ext uri="{BB962C8B-B14F-4D97-AF65-F5344CB8AC3E}">
        <p14:creationId xmlns:p14="http://schemas.microsoft.com/office/powerpoint/2010/main" val="1117925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CE950E9-F7B3-438F-8880-D207316F134C}" type="datetimeFigureOut">
              <a:rPr kumimoji="1" lang="ja-JP" altLang="en-US" smtClean="0"/>
              <a:t>2023/10/24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2E91506-9A07-4971-9CF8-04188D012347}" type="slidenum">
              <a:rPr kumimoji="1" lang="ja-JP" altLang="en-US" smtClean="0"/>
              <a:t>‹#›</a:t>
            </a:fld>
            <a:endParaRPr kumimoji="1" lang="ja-JP" altLang="en-US"/>
          </a:p>
        </p:txBody>
      </p:sp>
    </p:spTree>
    <p:extLst>
      <p:ext uri="{BB962C8B-B14F-4D97-AF65-F5344CB8AC3E}">
        <p14:creationId xmlns:p14="http://schemas.microsoft.com/office/powerpoint/2010/main" val="3942840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E950E9-F7B3-438F-8880-D207316F134C}" type="datetimeFigureOut">
              <a:rPr kumimoji="1" lang="ja-JP" altLang="en-US" smtClean="0"/>
              <a:t>2023/10/24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E91506-9A07-4971-9CF8-04188D012347}" type="slidenum">
              <a:rPr kumimoji="1" lang="ja-JP" altLang="en-US" smtClean="0"/>
              <a:t>‹#›</a:t>
            </a:fld>
            <a:endParaRPr kumimoji="1" lang="ja-JP" altLang="en-US"/>
          </a:p>
        </p:txBody>
      </p:sp>
    </p:spTree>
    <p:extLst>
      <p:ext uri="{BB962C8B-B14F-4D97-AF65-F5344CB8AC3E}">
        <p14:creationId xmlns:p14="http://schemas.microsoft.com/office/powerpoint/2010/main" val="609824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E950E9-F7B3-438F-8880-D207316F134C}" type="datetimeFigureOut">
              <a:rPr kumimoji="1" lang="ja-JP" altLang="en-US" smtClean="0"/>
              <a:t>2023/10/24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E91506-9A07-4971-9CF8-04188D012347}" type="slidenum">
              <a:rPr kumimoji="1" lang="ja-JP" altLang="en-US" smtClean="0"/>
              <a:t>‹#›</a:t>
            </a:fld>
            <a:endParaRPr kumimoji="1" lang="ja-JP" altLang="en-US"/>
          </a:p>
        </p:txBody>
      </p:sp>
    </p:spTree>
    <p:extLst>
      <p:ext uri="{BB962C8B-B14F-4D97-AF65-F5344CB8AC3E}">
        <p14:creationId xmlns:p14="http://schemas.microsoft.com/office/powerpoint/2010/main" val="52070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E950E9-F7B3-438F-8880-D207316F134C}" type="datetimeFigureOut">
              <a:rPr kumimoji="1" lang="ja-JP" altLang="en-US" smtClean="0"/>
              <a:t>2023/10/24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E91506-9A07-4971-9CF8-04188D012347}" type="slidenum">
              <a:rPr kumimoji="1" lang="ja-JP" altLang="en-US" smtClean="0"/>
              <a:t>‹#›</a:t>
            </a:fld>
            <a:endParaRPr kumimoji="1" lang="ja-JP" altLang="en-US"/>
          </a:p>
        </p:txBody>
      </p:sp>
    </p:spTree>
    <p:extLst>
      <p:ext uri="{BB962C8B-B14F-4D97-AF65-F5344CB8AC3E}">
        <p14:creationId xmlns:p14="http://schemas.microsoft.com/office/powerpoint/2010/main" val="3822868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32656" y="3368824"/>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5529063"/>
            <a:ext cx="6172200" cy="3319839"/>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ACE950E9-F7B3-438F-8880-D207316F134C}" type="datetimeFigureOut">
              <a:rPr kumimoji="1" lang="ja-JP" altLang="en-US" smtClean="0"/>
              <a:t>2023/10/24</a:t>
            </a:fld>
            <a:endParaRPr kumimoji="1" lang="ja-JP" altLang="en-US"/>
          </a:p>
        </p:txBody>
      </p:sp>
      <p:sp>
        <p:nvSpPr>
          <p:cNvPr id="5" name="フッター プレースホルダー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D2E91506-9A07-4971-9CF8-04188D012347}" type="slidenum">
              <a:rPr kumimoji="1" lang="ja-JP" altLang="en-US" smtClean="0"/>
              <a:t>‹#›</a:t>
            </a:fld>
            <a:endParaRPr kumimoji="1" lang="ja-JP" altLang="en-US"/>
          </a:p>
        </p:txBody>
      </p:sp>
    </p:spTree>
    <p:extLst>
      <p:ext uri="{BB962C8B-B14F-4D97-AF65-F5344CB8AC3E}">
        <p14:creationId xmlns:p14="http://schemas.microsoft.com/office/powerpoint/2010/main" val="1721215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476672" y="8249816"/>
            <a:ext cx="6984776" cy="1254318"/>
          </a:xfrm>
          <a:prstGeom prst="rect">
            <a:avLst/>
          </a:prstGeom>
          <a:noFill/>
          <a:ln>
            <a:noFill/>
          </a:ln>
        </p:spPr>
        <p:txBody>
          <a:bodyPr wrap="square" rtlCol="0">
            <a:spAutoFit/>
          </a:bodyPr>
          <a:lstStyle/>
          <a:p>
            <a:pPr>
              <a:lnSpc>
                <a:spcPct val="110000"/>
              </a:lnSpc>
            </a:pPr>
            <a:r>
              <a:rPr lang="ja-JP" altLang="en-US" sz="1100" dirty="0">
                <a:latin typeface="UD デジタル 教科書体 NP-R" panose="02020400000000000000" pitchFamily="18" charset="-128"/>
                <a:ea typeface="UD デジタル 教科書体 NP-R" panose="02020400000000000000" pitchFamily="18" charset="-128"/>
              </a:rPr>
              <a:t>●</a:t>
            </a:r>
            <a:r>
              <a:rPr lang="ja-JP" altLang="en-US" sz="1100" b="1" dirty="0">
                <a:latin typeface="UD デジタル 教科書体 NP-R" panose="02020400000000000000" pitchFamily="18" charset="-128"/>
                <a:ea typeface="UD デジタル 教科書体 NP-R" panose="02020400000000000000" pitchFamily="18" charset="-128"/>
              </a:rPr>
              <a:t>タイトル：</a:t>
            </a:r>
            <a:r>
              <a:rPr lang="ja-JP" altLang="en-US" sz="1400" b="1" dirty="0">
                <a:latin typeface="UD デジタル 教科書体 NP-R" panose="02020400000000000000" pitchFamily="18" charset="-128"/>
                <a:ea typeface="UD デジタル 教科書体 NP-R" panose="02020400000000000000" pitchFamily="18" charset="-128"/>
              </a:rPr>
              <a:t>日本酒ランタン夜市</a:t>
            </a:r>
            <a:r>
              <a:rPr lang="ja-JP" altLang="en-US" sz="1200" b="1" dirty="0">
                <a:latin typeface="UD デジタル 教科書体 NP-R" panose="02020400000000000000" pitchFamily="18" charset="-128"/>
                <a:ea typeface="UD デジタル 教科書体 NP-R" panose="02020400000000000000" pitchFamily="18" charset="-128"/>
              </a:rPr>
              <a:t>～秋の東京スカイツリータウン</a:t>
            </a:r>
            <a:r>
              <a:rPr lang="en-US" altLang="ja-JP" sz="1200" b="1" baseline="40000" dirty="0">
                <a:latin typeface="UD デジタル 教科書体 NP-R" panose="02020400000000000000" pitchFamily="18" charset="-128"/>
                <a:ea typeface="UD デジタル 教科書体 NP-R" panose="02020400000000000000" pitchFamily="18" charset="-128"/>
              </a:rPr>
              <a:t>®</a:t>
            </a:r>
            <a:r>
              <a:rPr lang="ja-JP" altLang="en-US" sz="1200" b="1" dirty="0">
                <a:latin typeface="UD デジタル 教科書体 NP-R" panose="02020400000000000000" pitchFamily="18" charset="-128"/>
                <a:ea typeface="UD デジタル 教科書体 NP-R" panose="02020400000000000000" pitchFamily="18" charset="-128"/>
              </a:rPr>
              <a:t>で乾杯！～</a:t>
            </a:r>
            <a:endParaRPr lang="en-US" altLang="ja-JP" sz="1200" b="1" dirty="0">
              <a:latin typeface="UD デジタル 教科書体 NP-R" panose="02020400000000000000" pitchFamily="18" charset="-128"/>
              <a:ea typeface="UD デジタル 教科書体 NP-R" panose="02020400000000000000" pitchFamily="18" charset="-128"/>
            </a:endParaRPr>
          </a:p>
          <a:p>
            <a:pPr>
              <a:lnSpc>
                <a:spcPct val="110000"/>
              </a:lnSpc>
            </a:pPr>
            <a:r>
              <a:rPr lang="ja-JP" altLang="en-US" sz="1100" b="1" dirty="0">
                <a:latin typeface="UD デジタル 教科書体 NP-R" panose="02020400000000000000" pitchFamily="18" charset="-128"/>
                <a:ea typeface="UD デジタル 教科書体 NP-R" panose="02020400000000000000" pitchFamily="18" charset="-128"/>
              </a:rPr>
              <a:t>●開催日時：</a:t>
            </a:r>
            <a:r>
              <a:rPr lang="en-US" altLang="ja-JP" sz="1100" b="1" dirty="0">
                <a:latin typeface="UD デジタル 教科書体 NP-R" panose="02020400000000000000" pitchFamily="18" charset="-128"/>
                <a:ea typeface="UD デジタル 教科書体 NP-R" panose="02020400000000000000" pitchFamily="18" charset="-128"/>
              </a:rPr>
              <a:t>2023</a:t>
            </a:r>
            <a:r>
              <a:rPr lang="ja-JP" altLang="en-US" sz="1100" b="1" dirty="0">
                <a:latin typeface="UD デジタル 教科書体 NP-R" panose="02020400000000000000" pitchFamily="18" charset="-128"/>
                <a:ea typeface="UD デジタル 教科書体 NP-R" panose="02020400000000000000" pitchFamily="18" charset="-128"/>
              </a:rPr>
              <a:t>年</a:t>
            </a:r>
            <a:r>
              <a:rPr lang="en-US" altLang="ja-JP" sz="1100" b="1" dirty="0">
                <a:latin typeface="UD デジタル 教科書体 NP-R" panose="02020400000000000000" pitchFamily="18" charset="-128"/>
                <a:ea typeface="UD デジタル 教科書体 NP-R" panose="02020400000000000000" pitchFamily="18" charset="-128"/>
              </a:rPr>
              <a:t>11</a:t>
            </a:r>
            <a:r>
              <a:rPr lang="ja-JP" altLang="en-US" sz="1100" b="1" dirty="0">
                <a:latin typeface="UD デジタル 教科書体 NP-R" panose="02020400000000000000" pitchFamily="18" charset="-128"/>
                <a:ea typeface="UD デジタル 教科書体 NP-R" panose="02020400000000000000" pitchFamily="18" charset="-128"/>
              </a:rPr>
              <a:t>月</a:t>
            </a:r>
            <a:r>
              <a:rPr lang="en-US" altLang="ja-JP" sz="1100" b="1" dirty="0">
                <a:latin typeface="UD デジタル 教科書体 NP-R" panose="02020400000000000000" pitchFamily="18" charset="-128"/>
                <a:ea typeface="UD デジタル 教科書体 NP-R" panose="02020400000000000000" pitchFamily="18" charset="-128"/>
              </a:rPr>
              <a:t>10</a:t>
            </a:r>
            <a:r>
              <a:rPr lang="ja-JP" altLang="en-US" sz="1100" b="1" dirty="0">
                <a:latin typeface="UD デジタル 教科書体 NP-R" panose="02020400000000000000" pitchFamily="18" charset="-128"/>
                <a:ea typeface="UD デジタル 教科書体 NP-R" panose="02020400000000000000" pitchFamily="18" charset="-128"/>
              </a:rPr>
              <a:t>日（金）</a:t>
            </a:r>
            <a:r>
              <a:rPr lang="en-US" altLang="ja-JP" sz="1100" b="1" dirty="0">
                <a:latin typeface="UD デジタル 教科書体 NP-R" panose="02020400000000000000" pitchFamily="18" charset="-128"/>
                <a:ea typeface="UD デジタル 教科書体 NP-R" panose="02020400000000000000" pitchFamily="18" charset="-128"/>
              </a:rPr>
              <a:t>15:00</a:t>
            </a:r>
            <a:r>
              <a:rPr lang="ja-JP" altLang="en-US" sz="1100" b="1" dirty="0">
                <a:latin typeface="UD デジタル 教科書体 NP-R" panose="02020400000000000000" pitchFamily="18" charset="-128"/>
                <a:ea typeface="UD デジタル 教科書体 NP-R" panose="02020400000000000000" pitchFamily="18" charset="-128"/>
              </a:rPr>
              <a:t>～</a:t>
            </a:r>
            <a:r>
              <a:rPr lang="en-US" altLang="ja-JP" sz="1100" b="1" dirty="0">
                <a:latin typeface="UD デジタル 教科書体 NP-R" panose="02020400000000000000" pitchFamily="18" charset="-128"/>
                <a:ea typeface="UD デジタル 教科書体 NP-R" panose="02020400000000000000" pitchFamily="18" charset="-128"/>
              </a:rPr>
              <a:t>21:00 (</a:t>
            </a:r>
            <a:r>
              <a:rPr lang="ja-JP" altLang="en-US" sz="1100" b="1" dirty="0">
                <a:latin typeface="UD デジタル 教科書体 NP-R" panose="02020400000000000000" pitchFamily="18" charset="-128"/>
                <a:ea typeface="UD デジタル 教科書体 NP-R" panose="02020400000000000000" pitchFamily="18" charset="-128"/>
              </a:rPr>
              <a:t>試飲チケット販売終了</a:t>
            </a:r>
            <a:r>
              <a:rPr lang="en-US" altLang="ja-JP" sz="1100" b="1" dirty="0">
                <a:latin typeface="UD デジタル 教科書体 NP-R" panose="02020400000000000000" pitchFamily="18" charset="-128"/>
                <a:ea typeface="UD デジタル 教科書体 NP-R" panose="02020400000000000000" pitchFamily="18" charset="-128"/>
              </a:rPr>
              <a:t>20</a:t>
            </a:r>
            <a:r>
              <a:rPr lang="ja-JP" altLang="en-US" sz="1100" b="1" dirty="0">
                <a:latin typeface="UD デジタル 教科書体 NP-R" panose="02020400000000000000" pitchFamily="18" charset="-128"/>
                <a:ea typeface="UD デジタル 教科書体 NP-R" panose="02020400000000000000" pitchFamily="18" charset="-128"/>
              </a:rPr>
              <a:t>：</a:t>
            </a:r>
            <a:r>
              <a:rPr lang="en-US" altLang="ja-JP" sz="1100" b="1" dirty="0">
                <a:latin typeface="UD デジタル 教科書体 NP-R" panose="02020400000000000000" pitchFamily="18" charset="-128"/>
                <a:ea typeface="UD デジタル 教科書体 NP-R" panose="02020400000000000000" pitchFamily="18" charset="-128"/>
              </a:rPr>
              <a:t>30</a:t>
            </a:r>
            <a:r>
              <a:rPr lang="ja-JP" altLang="en-US" sz="1100" b="1" dirty="0">
                <a:latin typeface="UD デジタル 教科書体 NP-R" panose="02020400000000000000" pitchFamily="18" charset="-128"/>
                <a:ea typeface="UD デジタル 教科書体 NP-R" panose="02020400000000000000" pitchFamily="18" charset="-128"/>
              </a:rPr>
              <a:t>）</a:t>
            </a:r>
            <a:endParaRPr lang="en-US" altLang="ja-JP" sz="1100" b="1" dirty="0">
              <a:latin typeface="UD デジタル 教科書体 NP-R" panose="02020400000000000000" pitchFamily="18" charset="-128"/>
              <a:ea typeface="UD デジタル 教科書体 NP-R" panose="02020400000000000000" pitchFamily="18" charset="-128"/>
            </a:endParaRPr>
          </a:p>
          <a:p>
            <a:pPr>
              <a:lnSpc>
                <a:spcPct val="110000"/>
              </a:lnSpc>
            </a:pPr>
            <a:r>
              <a:rPr lang="ja-JP" altLang="en-US" sz="1100" b="1" dirty="0">
                <a:latin typeface="UD デジタル 教科書体 NP-R" panose="02020400000000000000" pitchFamily="18" charset="-128"/>
                <a:ea typeface="UD デジタル 教科書体 NP-R" panose="02020400000000000000" pitchFamily="18" charset="-128"/>
              </a:rPr>
              <a:t>　　　　　　　　    </a:t>
            </a:r>
            <a:r>
              <a:rPr lang="en-US" altLang="ja-JP" sz="1100" b="1" dirty="0">
                <a:latin typeface="UD デジタル 教科書体 NP-R" panose="02020400000000000000" pitchFamily="18" charset="-128"/>
                <a:ea typeface="UD デジタル 教科書体 NP-R" panose="02020400000000000000" pitchFamily="18" charset="-128"/>
              </a:rPr>
              <a:t>  11</a:t>
            </a:r>
            <a:r>
              <a:rPr lang="ja-JP" altLang="en-US" sz="1100" b="1" dirty="0">
                <a:latin typeface="UD デジタル 教科書体 NP-R" panose="02020400000000000000" pitchFamily="18" charset="-128"/>
                <a:ea typeface="UD デジタル 教科書体 NP-R" panose="02020400000000000000" pitchFamily="18" charset="-128"/>
              </a:rPr>
              <a:t>月</a:t>
            </a:r>
            <a:r>
              <a:rPr lang="en-US" altLang="ja-JP" sz="1100" b="1" dirty="0">
                <a:latin typeface="UD デジタル 教科書体 NP-R" panose="02020400000000000000" pitchFamily="18" charset="-128"/>
                <a:ea typeface="UD デジタル 教科書体 NP-R" panose="02020400000000000000" pitchFamily="18" charset="-128"/>
              </a:rPr>
              <a:t>11</a:t>
            </a:r>
            <a:r>
              <a:rPr lang="ja-JP" altLang="en-US" sz="1100" b="1" dirty="0">
                <a:latin typeface="UD デジタル 教科書体 NP-R" panose="02020400000000000000" pitchFamily="18" charset="-128"/>
                <a:ea typeface="UD デジタル 教科書体 NP-R" panose="02020400000000000000" pitchFamily="18" charset="-128"/>
              </a:rPr>
              <a:t>日（土）</a:t>
            </a:r>
            <a:r>
              <a:rPr lang="en-US" altLang="ja-JP" sz="1100" b="1" dirty="0">
                <a:latin typeface="UD デジタル 教科書体 NP-R" panose="02020400000000000000" pitchFamily="18" charset="-128"/>
                <a:ea typeface="UD デジタル 教科書体 NP-R" panose="02020400000000000000" pitchFamily="18" charset="-128"/>
              </a:rPr>
              <a:t>14:00</a:t>
            </a:r>
            <a:r>
              <a:rPr lang="ja-JP" altLang="en-US" sz="1100" b="1" dirty="0">
                <a:latin typeface="UD デジタル 教科書体 NP-R" panose="02020400000000000000" pitchFamily="18" charset="-128"/>
                <a:ea typeface="UD デジタル 教科書体 NP-R" panose="02020400000000000000" pitchFamily="18" charset="-128"/>
              </a:rPr>
              <a:t>～</a:t>
            </a:r>
            <a:r>
              <a:rPr lang="en-US" altLang="ja-JP" sz="1100" b="1" dirty="0">
                <a:latin typeface="UD デジタル 教科書体 NP-R" panose="02020400000000000000" pitchFamily="18" charset="-128"/>
                <a:ea typeface="UD デジタル 教科書体 NP-R" panose="02020400000000000000" pitchFamily="18" charset="-128"/>
              </a:rPr>
              <a:t>20:00</a:t>
            </a:r>
            <a:r>
              <a:rPr lang="ja-JP" altLang="en-US" sz="1100" b="1" dirty="0">
                <a:latin typeface="UD デジタル 教科書体 NP-R" panose="02020400000000000000" pitchFamily="18" charset="-128"/>
                <a:ea typeface="UD デジタル 教科書体 NP-R" panose="02020400000000000000" pitchFamily="18" charset="-128"/>
              </a:rPr>
              <a:t>（試飲チケット販売終了</a:t>
            </a:r>
            <a:r>
              <a:rPr lang="en-US" altLang="ja-JP" sz="1100" b="1" dirty="0">
                <a:latin typeface="UD デジタル 教科書体 NP-R" panose="02020400000000000000" pitchFamily="18" charset="-128"/>
                <a:ea typeface="UD デジタル 教科書体 NP-R" panose="02020400000000000000" pitchFamily="18" charset="-128"/>
              </a:rPr>
              <a:t>19</a:t>
            </a:r>
            <a:r>
              <a:rPr lang="ja-JP" altLang="en-US" sz="1100" b="1" dirty="0">
                <a:latin typeface="UD デジタル 教科書体 NP-R" panose="02020400000000000000" pitchFamily="18" charset="-128"/>
                <a:ea typeface="UD デジタル 教科書体 NP-R" panose="02020400000000000000" pitchFamily="18" charset="-128"/>
              </a:rPr>
              <a:t>：</a:t>
            </a:r>
            <a:r>
              <a:rPr lang="en-US" altLang="ja-JP" sz="1100" b="1" dirty="0">
                <a:latin typeface="UD デジタル 教科書体 NP-R" panose="02020400000000000000" pitchFamily="18" charset="-128"/>
                <a:ea typeface="UD デジタル 教科書体 NP-R" panose="02020400000000000000" pitchFamily="18" charset="-128"/>
              </a:rPr>
              <a:t>30</a:t>
            </a:r>
            <a:r>
              <a:rPr lang="ja-JP" altLang="en-US" sz="1100" b="1" dirty="0">
                <a:latin typeface="UD デジタル 教科書体 NP-R" panose="02020400000000000000" pitchFamily="18" charset="-128"/>
                <a:ea typeface="UD デジタル 教科書体 NP-R" panose="02020400000000000000" pitchFamily="18" charset="-128"/>
              </a:rPr>
              <a:t>）</a:t>
            </a:r>
            <a:r>
              <a:rPr lang="en-US" altLang="ja-JP" sz="1100" b="1" dirty="0">
                <a:latin typeface="UD デジタル 教科書体 NP-R" panose="02020400000000000000" pitchFamily="18" charset="-128"/>
                <a:ea typeface="UD デジタル 教科書体 NP-R" panose="02020400000000000000" pitchFamily="18" charset="-128"/>
              </a:rPr>
              <a:t>	</a:t>
            </a:r>
          </a:p>
          <a:p>
            <a:pPr>
              <a:lnSpc>
                <a:spcPct val="110000"/>
              </a:lnSpc>
            </a:pPr>
            <a:r>
              <a:rPr lang="ja-JP" altLang="en-US" sz="1100" b="1" dirty="0">
                <a:latin typeface="UD デジタル 教科書体 NP-R" panose="02020400000000000000" pitchFamily="18" charset="-128"/>
                <a:ea typeface="UD デジタル 教科書体 NP-R" panose="02020400000000000000" pitchFamily="18" charset="-128"/>
              </a:rPr>
              <a:t>●開催場所：ソラマチひろば（東京スカイツリータウン</a:t>
            </a:r>
            <a:r>
              <a:rPr lang="en-US" altLang="ja-JP" sz="1100" b="1" baseline="30000" dirty="0">
                <a:latin typeface="UD デジタル 教科書体 NP-R" panose="02020400000000000000" pitchFamily="18" charset="-128"/>
                <a:ea typeface="UD デジタル 教科書体 NP-R" panose="02020400000000000000" pitchFamily="18" charset="-128"/>
              </a:rPr>
              <a:t>®</a:t>
            </a:r>
            <a:r>
              <a:rPr lang="en-US" altLang="ja-JP" sz="1100" b="1" dirty="0">
                <a:latin typeface="UD デジタル 教科書体 NP-R" panose="02020400000000000000" pitchFamily="18" charset="-128"/>
                <a:ea typeface="UD デジタル 教科書体 NP-R" panose="02020400000000000000" pitchFamily="18" charset="-128"/>
              </a:rPr>
              <a:t>1</a:t>
            </a:r>
            <a:r>
              <a:rPr lang="ja-JP" altLang="en-US" sz="1100" b="1" dirty="0">
                <a:latin typeface="UD デジタル 教科書体 NP-R" panose="02020400000000000000" pitchFamily="18" charset="-128"/>
                <a:ea typeface="UD デジタル 教科書体 NP-R" panose="02020400000000000000" pitchFamily="18" charset="-128"/>
              </a:rPr>
              <a:t>階）東京都墨田区</a:t>
            </a:r>
            <a:endParaRPr lang="en-US" altLang="ja-JP" sz="1100" b="1" dirty="0">
              <a:latin typeface="UD デジタル 教科書体 NP-R" panose="02020400000000000000" pitchFamily="18" charset="-128"/>
              <a:ea typeface="UD デジタル 教科書体 NP-R" panose="02020400000000000000" pitchFamily="18" charset="-128"/>
            </a:endParaRPr>
          </a:p>
          <a:p>
            <a:pPr>
              <a:lnSpc>
                <a:spcPct val="110000"/>
              </a:lnSpc>
            </a:pPr>
            <a:r>
              <a:rPr lang="ja-JP" altLang="en-US" sz="1100" b="1" dirty="0">
                <a:latin typeface="UD デジタル 教科書体 NP-R" panose="02020400000000000000" pitchFamily="18" charset="-128"/>
                <a:ea typeface="UD デジタル 教科書体 NP-R" panose="02020400000000000000" pitchFamily="18" charset="-128"/>
              </a:rPr>
              <a:t>●主催：「日本酒がうまい！」推進委員会</a:t>
            </a:r>
            <a:endParaRPr lang="en-US" altLang="ja-JP" sz="1100" b="1" dirty="0">
              <a:latin typeface="UD デジタル 教科書体 NP-R" panose="02020400000000000000" pitchFamily="18" charset="-128"/>
              <a:ea typeface="UD デジタル 教科書体 NP-R" panose="02020400000000000000" pitchFamily="18" charset="-128"/>
            </a:endParaRPr>
          </a:p>
          <a:p>
            <a:pPr>
              <a:lnSpc>
                <a:spcPct val="110000"/>
              </a:lnSpc>
            </a:pPr>
            <a:r>
              <a:rPr lang="ja-JP" altLang="en-US" sz="1100" b="1" dirty="0">
                <a:latin typeface="UD デジタル 教科書体 NP-R" panose="02020400000000000000" pitchFamily="18" charset="-128"/>
                <a:ea typeface="UD デジタル 教科書体 NP-R" panose="02020400000000000000" pitchFamily="18" charset="-128"/>
              </a:rPr>
              <a:t>●後援：大阪国税局</a:t>
            </a:r>
            <a:r>
              <a:rPr lang="en-US" altLang="ja-JP" sz="1100" b="1" dirty="0">
                <a:latin typeface="UD デジタル 教科書体 NP-R" panose="02020400000000000000" pitchFamily="18" charset="-128"/>
                <a:ea typeface="UD デジタル 教科書体 NP-R" panose="02020400000000000000" pitchFamily="18" charset="-128"/>
              </a:rPr>
              <a:t>	</a:t>
            </a:r>
          </a:p>
        </p:txBody>
      </p:sp>
      <p:sp>
        <p:nvSpPr>
          <p:cNvPr id="5" name="テキスト ボックス 4"/>
          <p:cNvSpPr txBox="1"/>
          <p:nvPr/>
        </p:nvSpPr>
        <p:spPr>
          <a:xfrm>
            <a:off x="260648" y="947262"/>
            <a:ext cx="1172116" cy="261610"/>
          </a:xfrm>
          <a:prstGeom prst="rect">
            <a:avLst/>
          </a:prstGeom>
          <a:noFill/>
        </p:spPr>
        <p:txBody>
          <a:bodyPr wrap="none" rtlCol="0">
            <a:spAutoFit/>
          </a:bodyPr>
          <a:lstStyle/>
          <a:p>
            <a:r>
              <a:rPr lang="ja-JP" altLang="en-US" sz="1100" dirty="0">
                <a:latin typeface="Yu Gothic UI" panose="020B0500000000000000" pitchFamily="50" charset="-128"/>
                <a:ea typeface="Yu Gothic UI" panose="020B0500000000000000" pitchFamily="50" charset="-128"/>
              </a:rPr>
              <a:t>報道関係者各位</a:t>
            </a:r>
            <a:endParaRPr kumimoji="1" lang="ja-JP" altLang="en-US" sz="1100" dirty="0">
              <a:latin typeface="Yu Gothic UI" panose="020B0500000000000000" pitchFamily="50" charset="-128"/>
              <a:ea typeface="Yu Gothic UI" panose="020B0500000000000000" pitchFamily="50" charset="-128"/>
            </a:endParaRPr>
          </a:p>
        </p:txBody>
      </p:sp>
      <p:sp>
        <p:nvSpPr>
          <p:cNvPr id="6" name="テキスト ボックス 5"/>
          <p:cNvSpPr txBox="1"/>
          <p:nvPr/>
        </p:nvSpPr>
        <p:spPr>
          <a:xfrm>
            <a:off x="5189228" y="947262"/>
            <a:ext cx="1402949" cy="261610"/>
          </a:xfrm>
          <a:prstGeom prst="rect">
            <a:avLst/>
          </a:prstGeom>
          <a:noFill/>
        </p:spPr>
        <p:txBody>
          <a:bodyPr wrap="none" rtlCol="0">
            <a:spAutoFit/>
          </a:bodyPr>
          <a:lstStyle/>
          <a:p>
            <a:pPr algn="r"/>
            <a:r>
              <a:rPr kumimoji="1" lang="en-US" altLang="ja-JP" sz="1100" dirty="0">
                <a:latin typeface="UD デジタル 教科書体 NK-B" panose="02020700000000000000" pitchFamily="18" charset="-128"/>
                <a:ea typeface="UD デジタル 教科書体 NK-B" panose="02020700000000000000" pitchFamily="18" charset="-128"/>
              </a:rPr>
              <a:t>2023</a:t>
            </a:r>
            <a:r>
              <a:rPr kumimoji="1" lang="ja-JP" altLang="en-US" sz="1100" dirty="0">
                <a:latin typeface="UD デジタル 教科書体 NK-B" panose="02020700000000000000" pitchFamily="18" charset="-128"/>
                <a:ea typeface="UD デジタル 教科書体 NK-B" panose="02020700000000000000" pitchFamily="18" charset="-128"/>
              </a:rPr>
              <a:t>年</a:t>
            </a:r>
            <a:r>
              <a:rPr lang="en-US" altLang="ja-JP" sz="1100" dirty="0">
                <a:latin typeface="UD デジタル 教科書体 NK-B" panose="02020700000000000000" pitchFamily="18" charset="-128"/>
                <a:ea typeface="UD デジタル 教科書体 NK-B" panose="02020700000000000000" pitchFamily="18" charset="-128"/>
              </a:rPr>
              <a:t>10</a:t>
            </a:r>
            <a:r>
              <a:rPr kumimoji="1" lang="ja-JP" altLang="en-US" sz="1100" dirty="0">
                <a:latin typeface="UD デジタル 教科書体 NK-B" panose="02020700000000000000" pitchFamily="18" charset="-128"/>
                <a:ea typeface="UD デジタル 教科書体 NK-B" panose="02020700000000000000" pitchFamily="18" charset="-128"/>
              </a:rPr>
              <a:t>月</a:t>
            </a:r>
            <a:r>
              <a:rPr lang="en-US" altLang="ja-JP" sz="1100" dirty="0">
                <a:latin typeface="UD デジタル 教科書体 NK-B" panose="02020700000000000000" pitchFamily="18" charset="-128"/>
                <a:ea typeface="UD デジタル 教科書体 NK-B" panose="02020700000000000000" pitchFamily="18" charset="-128"/>
              </a:rPr>
              <a:t>30</a:t>
            </a:r>
            <a:r>
              <a:rPr kumimoji="1" lang="ja-JP" altLang="en-US" sz="1100" dirty="0">
                <a:latin typeface="UD デジタル 教科書体 NK-B" panose="02020700000000000000" pitchFamily="18" charset="-128"/>
                <a:ea typeface="UD デジタル 教科書体 NK-B" panose="02020700000000000000" pitchFamily="18" charset="-128"/>
              </a:rPr>
              <a:t>日</a:t>
            </a:r>
          </a:p>
        </p:txBody>
      </p:sp>
      <p:sp>
        <p:nvSpPr>
          <p:cNvPr id="10" name="テキスト ボックス 9"/>
          <p:cNvSpPr txBox="1"/>
          <p:nvPr/>
        </p:nvSpPr>
        <p:spPr>
          <a:xfrm>
            <a:off x="368660" y="3296816"/>
            <a:ext cx="6120680" cy="869149"/>
          </a:xfrm>
          <a:prstGeom prst="rect">
            <a:avLst/>
          </a:prstGeom>
          <a:noFill/>
        </p:spPr>
        <p:txBody>
          <a:bodyPr wrap="square" rtlCol="0">
            <a:spAutoFit/>
          </a:bodyPr>
          <a:lstStyle/>
          <a:p>
            <a:pPr>
              <a:lnSpc>
                <a:spcPct val="125000"/>
              </a:lnSpc>
            </a:pPr>
            <a:r>
              <a:rPr lang="ja-JP" altLang="en-US" sz="1050" dirty="0">
                <a:latin typeface="BIZ UDP明朝 Medium" panose="02020500000000000000" pitchFamily="18" charset="-128"/>
                <a:ea typeface="BIZ UDP明朝 Medium" panose="02020500000000000000" pitchFamily="18" charset="-128"/>
              </a:rPr>
              <a:t>灘（兵庫）・伏見（京都）の酒蔵８社からなる「日本酒がうまい！」推進委員会は、日本伝統の食文化である「日本酒」の魅力を発信・提案しています。今回、推進委員会としては初の東京開催、「灘と伏見の日本酒をお楽しみいただけるイベント」を実施します。フォトジェニックなランタンの灯りを眺めながらの日本酒飲み比べや、プレミアムな日本酒が当たる日本酒ジャンボガチャなど、秋の夜長をお楽しみいただける企画です。</a:t>
            </a:r>
          </a:p>
        </p:txBody>
      </p:sp>
      <p:sp>
        <p:nvSpPr>
          <p:cNvPr id="11" name="テキスト ボックス 10"/>
          <p:cNvSpPr txBox="1"/>
          <p:nvPr/>
        </p:nvSpPr>
        <p:spPr>
          <a:xfrm>
            <a:off x="271282" y="4232920"/>
            <a:ext cx="4769254" cy="323165"/>
          </a:xfrm>
          <a:prstGeom prst="rect">
            <a:avLst/>
          </a:prstGeom>
          <a:noFill/>
        </p:spPr>
        <p:txBody>
          <a:bodyPr wrap="none" rtlCol="0">
            <a:spAutoFit/>
          </a:bodyPr>
          <a:lstStyle/>
          <a:p>
            <a:r>
              <a:rPr kumimoji="1" lang="ja-JP" altLang="en-US" sz="1500" b="1" dirty="0">
                <a:solidFill>
                  <a:srgbClr val="FF3399"/>
                </a:solidFill>
                <a:latin typeface="BIZ UDP明朝 Medium" panose="02020500000000000000" pitchFamily="18" charset="-128"/>
                <a:ea typeface="BIZ UDP明朝 Medium" panose="02020500000000000000" pitchFamily="18" charset="-128"/>
              </a:rPr>
              <a:t>日本酒ビギナーの方にも楽しんでいただけるラインナップ</a:t>
            </a:r>
          </a:p>
        </p:txBody>
      </p:sp>
      <p:sp>
        <p:nvSpPr>
          <p:cNvPr id="12" name="テキスト ボックス 11"/>
          <p:cNvSpPr txBox="1"/>
          <p:nvPr/>
        </p:nvSpPr>
        <p:spPr>
          <a:xfrm>
            <a:off x="271282" y="5097016"/>
            <a:ext cx="5822014" cy="323165"/>
          </a:xfrm>
          <a:prstGeom prst="rect">
            <a:avLst/>
          </a:prstGeom>
          <a:noFill/>
        </p:spPr>
        <p:txBody>
          <a:bodyPr wrap="square" rtlCol="0">
            <a:spAutoFit/>
          </a:bodyPr>
          <a:lstStyle/>
          <a:p>
            <a:r>
              <a:rPr kumimoji="1" lang="ja-JP" altLang="en-US" sz="1500" b="1" dirty="0">
                <a:solidFill>
                  <a:srgbClr val="FF3399"/>
                </a:solidFill>
                <a:latin typeface="BIZ UDP明朝 Medium" panose="02020500000000000000" pitchFamily="18" charset="-128"/>
                <a:ea typeface="BIZ UDP明朝 Medium" panose="02020500000000000000" pitchFamily="18" charset="-128"/>
              </a:rPr>
              <a:t>「灘・伏見の日本酒</a:t>
            </a:r>
            <a:r>
              <a:rPr kumimoji="1" lang="en-US" altLang="ja-JP" sz="1500" b="1" dirty="0">
                <a:solidFill>
                  <a:srgbClr val="FF3399"/>
                </a:solidFill>
                <a:latin typeface="BIZ UDP明朝 Medium" panose="02020500000000000000" pitchFamily="18" charset="-128"/>
                <a:ea typeface="BIZ UDP明朝 Medium" panose="02020500000000000000" pitchFamily="18" charset="-128"/>
              </a:rPr>
              <a:t>3</a:t>
            </a:r>
            <a:r>
              <a:rPr kumimoji="1" lang="ja-JP" altLang="en-US" sz="1500" b="1" dirty="0">
                <a:solidFill>
                  <a:srgbClr val="FF3399"/>
                </a:solidFill>
                <a:latin typeface="BIZ UDP明朝 Medium" panose="02020500000000000000" pitchFamily="18" charset="-128"/>
                <a:ea typeface="BIZ UDP明朝 Medium" panose="02020500000000000000" pitchFamily="18" charset="-128"/>
              </a:rPr>
              <a:t>杯</a:t>
            </a:r>
            <a:r>
              <a:rPr lang="ja-JP" altLang="en-US" sz="1500" b="1" dirty="0">
                <a:solidFill>
                  <a:srgbClr val="FF3399"/>
                </a:solidFill>
                <a:latin typeface="BIZ UDP明朝 Medium" panose="02020500000000000000" pitchFamily="18" charset="-128"/>
                <a:ea typeface="BIZ UDP明朝 Medium" panose="02020500000000000000" pitchFamily="18" charset="-128"/>
              </a:rPr>
              <a:t>に</a:t>
            </a:r>
            <a:r>
              <a:rPr kumimoji="1" lang="ja-JP" altLang="en-US" sz="1500" b="1" dirty="0">
                <a:solidFill>
                  <a:srgbClr val="FF3399"/>
                </a:solidFill>
                <a:latin typeface="BIZ UDP明朝 Medium" panose="02020500000000000000" pitchFamily="18" charset="-128"/>
                <a:ea typeface="BIZ UDP明朝 Medium" panose="02020500000000000000" pitchFamily="18" charset="-128"/>
              </a:rPr>
              <a:t>オツマミ付き」の飲み比べセットをご提供！</a:t>
            </a:r>
            <a:endParaRPr kumimoji="1" lang="en-US" altLang="ja-JP" sz="1500" b="1" dirty="0">
              <a:solidFill>
                <a:srgbClr val="FF3399"/>
              </a:solidFill>
              <a:latin typeface="BIZ UDP明朝 Medium" panose="02020500000000000000" pitchFamily="18" charset="-128"/>
              <a:ea typeface="BIZ UDP明朝 Medium" panose="02020500000000000000" pitchFamily="18" charset="-128"/>
            </a:endParaRPr>
          </a:p>
        </p:txBody>
      </p:sp>
      <p:sp>
        <p:nvSpPr>
          <p:cNvPr id="17" name="テキスト ボックス 16"/>
          <p:cNvSpPr txBox="1"/>
          <p:nvPr/>
        </p:nvSpPr>
        <p:spPr>
          <a:xfrm>
            <a:off x="368660" y="4501791"/>
            <a:ext cx="6269595" cy="482953"/>
          </a:xfrm>
          <a:prstGeom prst="rect">
            <a:avLst/>
          </a:prstGeom>
          <a:noFill/>
        </p:spPr>
        <p:txBody>
          <a:bodyPr wrap="square" rtlCol="0">
            <a:spAutoFit/>
          </a:bodyPr>
          <a:lstStyle/>
          <a:p>
            <a:pPr>
              <a:lnSpc>
                <a:spcPct val="125000"/>
              </a:lnSpc>
            </a:pPr>
            <a:r>
              <a:rPr lang="ja-JP" altLang="en-US" sz="1050" dirty="0">
                <a:latin typeface="BIZ UDPゴシック" panose="020B0400000000000000" pitchFamily="50" charset="-128"/>
                <a:ea typeface="BIZ UDPゴシック" panose="020B0400000000000000" pitchFamily="50" charset="-128"/>
              </a:rPr>
              <a:t>若い世代や外国人観光客の方々など、日本酒をあまり飲んだことのない人にも楽しんでいただける</a:t>
            </a:r>
            <a:endParaRPr lang="en-US" altLang="ja-JP" sz="1050" dirty="0">
              <a:latin typeface="BIZ UDPゴシック" panose="020B0400000000000000" pitchFamily="50" charset="-128"/>
              <a:ea typeface="BIZ UDPゴシック" panose="020B0400000000000000" pitchFamily="50" charset="-128"/>
            </a:endParaRPr>
          </a:p>
          <a:p>
            <a:pPr>
              <a:lnSpc>
                <a:spcPct val="125000"/>
              </a:lnSpc>
            </a:pPr>
            <a:r>
              <a:rPr lang="ja-JP" altLang="en-US" sz="1050" dirty="0">
                <a:latin typeface="BIZ UDPゴシック" panose="020B0400000000000000" pitchFamily="50" charset="-128"/>
                <a:ea typeface="BIZ UDPゴシック" panose="020B0400000000000000" pitchFamily="50" charset="-128"/>
              </a:rPr>
              <a:t>バラエティに富んだラインナップ。親しみやすいフレーバーもあり日本酒の先入観が変わるかもしれません。</a:t>
            </a:r>
          </a:p>
        </p:txBody>
      </p:sp>
      <p:sp>
        <p:nvSpPr>
          <p:cNvPr id="3" name="正方形/長方形 2"/>
          <p:cNvSpPr/>
          <p:nvPr/>
        </p:nvSpPr>
        <p:spPr>
          <a:xfrm>
            <a:off x="332656" y="8265368"/>
            <a:ext cx="6259521" cy="15121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404664" y="9489504"/>
            <a:ext cx="6265425" cy="263214"/>
          </a:xfrm>
          <a:prstGeom prst="rect">
            <a:avLst/>
          </a:prstGeom>
          <a:noFill/>
        </p:spPr>
        <p:txBody>
          <a:bodyPr wrap="square" rtlCol="0">
            <a:spAutoFit/>
          </a:bodyPr>
          <a:lstStyle/>
          <a:p>
            <a:pPr>
              <a:lnSpc>
                <a:spcPct val="125000"/>
              </a:lnSpc>
            </a:pPr>
            <a:r>
              <a:rPr lang="ja-JP" altLang="en-US" sz="1050" dirty="0">
                <a:solidFill>
                  <a:srgbClr val="002060"/>
                </a:solidFill>
                <a:latin typeface="BIZ UDPゴシック" panose="020B0400000000000000" pitchFamily="50" charset="-128"/>
                <a:ea typeface="BIZ UDPゴシック" panose="020B0400000000000000" pitchFamily="50" charset="-128"/>
              </a:rPr>
              <a:t>「日本酒ランタン夜市」イベントページ →　 </a:t>
            </a:r>
            <a:r>
              <a:rPr lang="en-US" altLang="ja-JP" sz="1050" dirty="0">
                <a:solidFill>
                  <a:srgbClr val="002060"/>
                </a:solidFill>
                <a:latin typeface="BIZ UDPゴシック" panose="020B0400000000000000" pitchFamily="50" charset="-128"/>
                <a:ea typeface="BIZ UDPゴシック" panose="020B0400000000000000" pitchFamily="50" charset="-128"/>
              </a:rPr>
              <a:t>https://nihonshugaumai.jp/rantanyoichi2023/</a:t>
            </a:r>
            <a:endParaRPr kumimoji="1" lang="en-US" altLang="ja-JP" sz="1050" dirty="0">
              <a:solidFill>
                <a:srgbClr val="002060"/>
              </a:solidFill>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ctrTitle"/>
          </p:nvPr>
        </p:nvSpPr>
        <p:spPr>
          <a:xfrm>
            <a:off x="296651" y="1352601"/>
            <a:ext cx="6264697" cy="1800199"/>
          </a:xfrm>
          <a:ln w="63500" cmpd="dbl">
            <a:solidFill>
              <a:srgbClr val="FF3399"/>
            </a:solidFill>
          </a:ln>
        </p:spPr>
        <p:txBody>
          <a:bodyPr tIns="18000" anchor="t">
            <a:normAutofit/>
          </a:bodyPr>
          <a:lstStyle/>
          <a:p>
            <a:pPr algn="l"/>
            <a:r>
              <a:rPr lang="ja-JP" altLang="en-US" sz="1800" b="1" dirty="0"/>
              <a:t>　</a:t>
            </a:r>
            <a:endParaRPr kumimoji="1" lang="ja-JP" altLang="en-US" sz="1600" b="1" dirty="0">
              <a:latin typeface="UD デジタル 教科書体 NK-B" panose="02020700000000000000" pitchFamily="18" charset="-128"/>
              <a:ea typeface="UD デジタル 教科書体 NK-B" panose="02020700000000000000" pitchFamily="18" charset="-128"/>
            </a:endParaRPr>
          </a:p>
        </p:txBody>
      </p:sp>
      <p:pic>
        <p:nvPicPr>
          <p:cNvPr id="24"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88602" y="95413"/>
            <a:ext cx="766044" cy="778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テキスト ボックス 24"/>
          <p:cNvSpPr txBox="1"/>
          <p:nvPr/>
        </p:nvSpPr>
        <p:spPr>
          <a:xfrm>
            <a:off x="908720" y="200472"/>
            <a:ext cx="2874505" cy="569387"/>
          </a:xfrm>
          <a:prstGeom prst="rect">
            <a:avLst/>
          </a:prstGeom>
          <a:noFill/>
        </p:spPr>
        <p:txBody>
          <a:bodyPr wrap="none" rtlCol="0">
            <a:spAutoFit/>
          </a:bodyPr>
          <a:lstStyle/>
          <a:p>
            <a:pPr>
              <a:lnSpc>
                <a:spcPct val="125000"/>
              </a:lnSpc>
            </a:pPr>
            <a:r>
              <a:rPr kumimoji="1" lang="ja-JP" altLang="en-US" sz="1100" dirty="0">
                <a:latin typeface="+mj-ea"/>
                <a:ea typeface="+mj-ea"/>
              </a:rPr>
              <a:t>   </a:t>
            </a:r>
            <a:r>
              <a:rPr kumimoji="1" lang="ja-JP" altLang="en-US" sz="1050" dirty="0">
                <a:latin typeface="HGP創英ﾌﾟﾚｾﾞﾝｽEB" panose="02020800000000000000" pitchFamily="18" charset="-128"/>
                <a:ea typeface="HGP創英ﾌﾟﾚｾﾞﾝｽEB" panose="02020800000000000000" pitchFamily="18" charset="-128"/>
              </a:rPr>
              <a:t>灘・伏見の酒造８社</a:t>
            </a:r>
            <a:endParaRPr kumimoji="1" lang="en-US" altLang="ja-JP" sz="1050" dirty="0">
              <a:latin typeface="HGP創英ﾌﾟﾚｾﾞﾝｽEB" panose="02020800000000000000" pitchFamily="18" charset="-128"/>
              <a:ea typeface="HGP創英ﾌﾟﾚｾﾞﾝｽEB" panose="02020800000000000000" pitchFamily="18" charset="-128"/>
            </a:endParaRPr>
          </a:p>
          <a:p>
            <a:pPr>
              <a:lnSpc>
                <a:spcPct val="125000"/>
              </a:lnSpc>
            </a:pPr>
            <a:r>
              <a:rPr kumimoji="1" lang="ja-JP" altLang="en-US" sz="1600" dirty="0">
                <a:latin typeface="HGP創英ﾌﾟﾚｾﾞﾝｽEB" panose="02020800000000000000" pitchFamily="18" charset="-128"/>
                <a:ea typeface="HGP創英ﾌﾟﾚｾﾞﾝｽEB" panose="02020800000000000000" pitchFamily="18" charset="-128"/>
              </a:rPr>
              <a:t>「日本酒がうまい！」推進委員会</a:t>
            </a:r>
          </a:p>
        </p:txBody>
      </p:sp>
      <p:sp>
        <p:nvSpPr>
          <p:cNvPr id="26" name="テキスト ボックス 25"/>
          <p:cNvSpPr txBox="1"/>
          <p:nvPr/>
        </p:nvSpPr>
        <p:spPr>
          <a:xfrm>
            <a:off x="4437112" y="0"/>
            <a:ext cx="2316660" cy="492443"/>
          </a:xfrm>
          <a:prstGeom prst="rect">
            <a:avLst/>
          </a:prstGeom>
          <a:noFill/>
        </p:spPr>
        <p:txBody>
          <a:bodyPr wrap="none" rtlCol="0">
            <a:spAutoFit/>
          </a:bodyPr>
          <a:lstStyle/>
          <a:p>
            <a:pPr algn="r"/>
            <a:r>
              <a:rPr kumimoji="1" lang="en-US" altLang="ja-JP" sz="2500" dirty="0">
                <a:solidFill>
                  <a:schemeClr val="bg1">
                    <a:lumMod val="50000"/>
                  </a:schemeClr>
                </a:solidFill>
                <a:latin typeface="Century" panose="02040604050505020304" pitchFamily="18" charset="0"/>
              </a:rPr>
              <a:t>News Release</a:t>
            </a:r>
            <a:endParaRPr kumimoji="1" lang="ja-JP" altLang="en-US" sz="2500" dirty="0">
              <a:solidFill>
                <a:schemeClr val="bg1">
                  <a:lumMod val="50000"/>
                </a:schemeClr>
              </a:solidFill>
              <a:latin typeface="Century" panose="02040604050505020304" pitchFamily="18" charset="0"/>
            </a:endParaRPr>
          </a:p>
        </p:txBody>
      </p:sp>
      <p:sp>
        <p:nvSpPr>
          <p:cNvPr id="9" name="テキスト ボックス 8"/>
          <p:cNvSpPr txBox="1"/>
          <p:nvPr/>
        </p:nvSpPr>
        <p:spPr>
          <a:xfrm>
            <a:off x="764704" y="2288704"/>
            <a:ext cx="4536504" cy="738664"/>
          </a:xfrm>
          <a:prstGeom prst="rect">
            <a:avLst/>
          </a:prstGeom>
          <a:noFill/>
        </p:spPr>
        <p:txBody>
          <a:bodyPr wrap="square" rtlCol="0">
            <a:spAutoFit/>
          </a:bodyPr>
          <a:lstStyle/>
          <a:p>
            <a:pPr lvl="0"/>
            <a:r>
              <a:rPr lang="ja-JP" altLang="en-US" sz="1400" dirty="0">
                <a:latin typeface="UD デジタル 教科書体 NK-B" panose="02020700000000000000" pitchFamily="18" charset="-128"/>
                <a:ea typeface="UD デジタル 教科書体 NK-B" panose="02020700000000000000" pitchFamily="18" charset="-128"/>
              </a:rPr>
              <a:t>秋空に映えるランタンと日本酒を楽しもう！</a:t>
            </a:r>
            <a:endParaRPr lang="en-US" altLang="ja-JP" sz="1400" dirty="0">
              <a:latin typeface="UD デジタル 教科書体 NK-B" panose="02020700000000000000" pitchFamily="18" charset="-128"/>
              <a:ea typeface="UD デジタル 教科書体 NK-B" panose="02020700000000000000" pitchFamily="18" charset="-128"/>
            </a:endParaRPr>
          </a:p>
          <a:p>
            <a:pPr lvl="0"/>
            <a:r>
              <a:rPr lang="en-US" altLang="ja-JP" sz="1400" b="1" dirty="0">
                <a:latin typeface="UD デジタル 教科書体 NK-B" panose="02020700000000000000" pitchFamily="18" charset="-128"/>
                <a:ea typeface="UD デジタル 教科書体 NK-B" panose="02020700000000000000" pitchFamily="18" charset="-128"/>
              </a:rPr>
              <a:t>2023</a:t>
            </a:r>
            <a:r>
              <a:rPr lang="ja-JP" altLang="en-US" sz="1400" b="1" dirty="0">
                <a:latin typeface="UD デジタル 教科書体 NK-B" panose="02020700000000000000" pitchFamily="18" charset="-128"/>
                <a:ea typeface="UD デジタル 教科書体 NK-B" panose="02020700000000000000" pitchFamily="18" charset="-128"/>
              </a:rPr>
              <a:t>年</a:t>
            </a:r>
            <a:r>
              <a:rPr lang="en-US" altLang="ja-JP" sz="1400" b="1" dirty="0">
                <a:latin typeface="UD デジタル 教科書体 NK-B" panose="02020700000000000000" pitchFamily="18" charset="-128"/>
                <a:ea typeface="UD デジタル 教科書体 NK-B" panose="02020700000000000000" pitchFamily="18" charset="-128"/>
              </a:rPr>
              <a:t>11</a:t>
            </a:r>
            <a:r>
              <a:rPr kumimoji="1" lang="ja-JP" altLang="en-US" sz="1400" b="1" dirty="0">
                <a:latin typeface="UD デジタル 教科書体 NK-B" panose="02020700000000000000" pitchFamily="18" charset="-128"/>
                <a:ea typeface="UD デジタル 教科書体 NK-B" panose="02020700000000000000" pitchFamily="18" charset="-128"/>
              </a:rPr>
              <a:t>月１０日</a:t>
            </a:r>
            <a:r>
              <a:rPr kumimoji="1" lang="en-US" altLang="ja-JP" sz="1400" b="1" dirty="0">
                <a:latin typeface="UD デジタル 教科書体 NK-B" panose="02020700000000000000" pitchFamily="18" charset="-128"/>
                <a:ea typeface="UD デジタル 教科書体 NK-B" panose="02020700000000000000" pitchFamily="18" charset="-128"/>
              </a:rPr>
              <a:t>(</a:t>
            </a:r>
            <a:r>
              <a:rPr lang="ja-JP" altLang="en-US" sz="1400" b="1" dirty="0">
                <a:latin typeface="UD デジタル 教科書体 NK-B" panose="02020700000000000000" pitchFamily="18" charset="-128"/>
                <a:ea typeface="UD デジタル 教科書体 NK-B" panose="02020700000000000000" pitchFamily="18" charset="-128"/>
              </a:rPr>
              <a:t>金</a:t>
            </a:r>
            <a:r>
              <a:rPr lang="en-US" altLang="ja-JP" sz="1400" b="1" dirty="0">
                <a:latin typeface="UD デジタル 教科書体 NK-B" panose="02020700000000000000" pitchFamily="18" charset="-128"/>
                <a:ea typeface="UD デジタル 教科書体 NK-B" panose="02020700000000000000" pitchFamily="18" charset="-128"/>
              </a:rPr>
              <a:t>)</a:t>
            </a:r>
            <a:r>
              <a:rPr lang="ja-JP" altLang="en-US" sz="1400" b="1" dirty="0">
                <a:latin typeface="UD デジタル 教科書体 NK-B" panose="02020700000000000000" pitchFamily="18" charset="-128"/>
                <a:ea typeface="UD デジタル 教科書体 NK-B" panose="02020700000000000000" pitchFamily="18" charset="-128"/>
              </a:rPr>
              <a:t>・</a:t>
            </a:r>
            <a:r>
              <a:rPr kumimoji="1" lang="ja-JP" altLang="en-US" sz="1400" b="1" dirty="0">
                <a:latin typeface="UD デジタル 教科書体 NK-B" panose="02020700000000000000" pitchFamily="18" charset="-128"/>
                <a:ea typeface="UD デジタル 教科書体 NK-B" panose="02020700000000000000" pitchFamily="18" charset="-128"/>
              </a:rPr>
              <a:t>１１日</a:t>
            </a:r>
            <a:r>
              <a:rPr kumimoji="1" lang="en-US" altLang="ja-JP" sz="1400" b="1" dirty="0">
                <a:latin typeface="UD デジタル 教科書体 NK-B" panose="02020700000000000000" pitchFamily="18" charset="-128"/>
                <a:ea typeface="UD デジタル 教科書体 NK-B" panose="02020700000000000000" pitchFamily="18" charset="-128"/>
              </a:rPr>
              <a:t>(</a:t>
            </a:r>
            <a:r>
              <a:rPr kumimoji="1" lang="ja-JP" altLang="en-US" sz="1400" b="1" dirty="0">
                <a:latin typeface="UD デジタル 教科書体 NK-B" panose="02020700000000000000" pitchFamily="18" charset="-128"/>
                <a:ea typeface="UD デジタル 教科書体 NK-B" panose="02020700000000000000" pitchFamily="18" charset="-128"/>
              </a:rPr>
              <a:t>土</a:t>
            </a:r>
            <a:r>
              <a:rPr kumimoji="1" lang="en-US" altLang="ja-JP" sz="1400" b="1" dirty="0">
                <a:latin typeface="UD デジタル 教科書体 NK-B" panose="02020700000000000000" pitchFamily="18" charset="-128"/>
                <a:ea typeface="UD デジタル 教科書体 NK-B" panose="02020700000000000000" pitchFamily="18" charset="-128"/>
              </a:rPr>
              <a:t>)</a:t>
            </a:r>
            <a:endParaRPr lang="en-US" altLang="ja-JP" sz="1400" b="1" dirty="0">
              <a:latin typeface="UD デジタル 教科書体 NK-B" panose="02020700000000000000" pitchFamily="18" charset="-128"/>
              <a:ea typeface="UD デジタル 教科書体 NK-B" panose="02020700000000000000" pitchFamily="18" charset="-128"/>
            </a:endParaRPr>
          </a:p>
          <a:p>
            <a:pPr lvl="0"/>
            <a:r>
              <a:rPr kumimoji="1" lang="ja-JP" altLang="en-US" sz="1400" b="1" dirty="0">
                <a:latin typeface="UD デジタル 教科書体 NK-B" panose="02020700000000000000" pitchFamily="18" charset="-128"/>
                <a:ea typeface="UD デジタル 教科書体 NK-B" panose="02020700000000000000" pitchFamily="18" charset="-128"/>
              </a:rPr>
              <a:t>東京スカイツリータウン</a:t>
            </a:r>
            <a:r>
              <a:rPr kumimoji="1" lang="en-US" altLang="ja-JP" sz="1400" b="1" baseline="40000" dirty="0">
                <a:latin typeface="UD デジタル 教科書体 NK-B" panose="02020700000000000000" pitchFamily="18" charset="-128"/>
                <a:ea typeface="UD デジタル 教科書体 NK-B" panose="02020700000000000000" pitchFamily="18" charset="-128"/>
              </a:rPr>
              <a:t>®</a:t>
            </a:r>
            <a:r>
              <a:rPr kumimoji="1" lang="ja-JP" altLang="en-US" sz="1400" b="1" dirty="0">
                <a:latin typeface="UD デジタル 教科書体 NK-B" panose="02020700000000000000" pitchFamily="18" charset="-128"/>
                <a:ea typeface="UD デジタル 教科書体 NK-B" panose="02020700000000000000" pitchFamily="18" charset="-128"/>
              </a:rPr>
              <a:t>「ソラマチ</a:t>
            </a:r>
            <a:r>
              <a:rPr lang="ja-JP" altLang="en-US" sz="1400" b="1" dirty="0">
                <a:latin typeface="UD デジタル 教科書体 NK-B" panose="02020700000000000000" pitchFamily="18" charset="-128"/>
                <a:ea typeface="UD デジタル 教科書体 NK-B" panose="02020700000000000000" pitchFamily="18" charset="-128"/>
              </a:rPr>
              <a:t>ひろば</a:t>
            </a:r>
            <a:r>
              <a:rPr kumimoji="1" lang="ja-JP" altLang="en-US" sz="1400" b="1" dirty="0">
                <a:latin typeface="UD デジタル 教科書体 NK-B" panose="02020700000000000000" pitchFamily="18" charset="-128"/>
                <a:ea typeface="UD デジタル 教科書体 NK-B" panose="02020700000000000000" pitchFamily="18" charset="-128"/>
              </a:rPr>
              <a:t>」</a:t>
            </a:r>
            <a:r>
              <a:rPr lang="ja-JP" altLang="en-US" sz="1400" dirty="0">
                <a:latin typeface="UD デジタル 教科書体 NK-B" panose="02020700000000000000" pitchFamily="18" charset="-128"/>
                <a:ea typeface="UD デジタル 教科書体 NK-B" panose="02020700000000000000" pitchFamily="18" charset="-128"/>
              </a:rPr>
              <a:t>にて開催</a:t>
            </a:r>
            <a:endParaRPr lang="en-US" altLang="ja-JP" sz="1400" dirty="0">
              <a:latin typeface="UD デジタル 教科書体 NK-B" panose="02020700000000000000" pitchFamily="18" charset="-128"/>
              <a:ea typeface="UD デジタル 教科書体 NK-B" panose="02020700000000000000" pitchFamily="18" charset="-128"/>
            </a:endParaRPr>
          </a:p>
        </p:txBody>
      </p:sp>
      <p:sp>
        <p:nvSpPr>
          <p:cNvPr id="30" name="テキスト ボックス 29"/>
          <p:cNvSpPr txBox="1"/>
          <p:nvPr/>
        </p:nvSpPr>
        <p:spPr>
          <a:xfrm>
            <a:off x="368660" y="5385048"/>
            <a:ext cx="4284476" cy="465192"/>
          </a:xfrm>
          <a:prstGeom prst="rect">
            <a:avLst/>
          </a:prstGeom>
          <a:noFill/>
        </p:spPr>
        <p:txBody>
          <a:bodyPr wrap="square" rtlCol="0">
            <a:spAutoFit/>
          </a:bodyPr>
          <a:lstStyle/>
          <a:p>
            <a:pPr>
              <a:lnSpc>
                <a:spcPct val="125000"/>
              </a:lnSpc>
            </a:pPr>
            <a:r>
              <a:rPr lang="ja-JP" altLang="en-US" sz="1050" dirty="0">
                <a:latin typeface="BIZ UDPゴシック" panose="020B0400000000000000" pitchFamily="50" charset="-128"/>
                <a:ea typeface="BIZ UDPゴシック" panose="020B0400000000000000" pitchFamily="50" charset="-128"/>
              </a:rPr>
              <a:t>灘・伏見の日本酒</a:t>
            </a:r>
            <a:r>
              <a:rPr lang="en-US" altLang="ja-JP" sz="1050" dirty="0">
                <a:latin typeface="BIZ UDPゴシック" panose="020B0400000000000000" pitchFamily="50" charset="-128"/>
                <a:ea typeface="BIZ UDPゴシック" panose="020B0400000000000000" pitchFamily="50" charset="-128"/>
              </a:rPr>
              <a:t>3</a:t>
            </a:r>
            <a:r>
              <a:rPr lang="ja-JP" altLang="en-US" sz="1050" dirty="0">
                <a:latin typeface="BIZ UDPゴシック" panose="020B0400000000000000" pitchFamily="50" charset="-128"/>
                <a:ea typeface="BIZ UDPゴシック" panose="020B0400000000000000" pitchFamily="50" charset="-128"/>
              </a:rPr>
              <a:t>杯（</a:t>
            </a:r>
            <a:r>
              <a:rPr lang="en-US" altLang="ja-JP" sz="1050" dirty="0">
                <a:latin typeface="BIZ UDPゴシック" panose="020B0400000000000000" pitchFamily="50" charset="-128"/>
                <a:ea typeface="BIZ UDPゴシック" panose="020B0400000000000000" pitchFamily="50" charset="-128"/>
              </a:rPr>
              <a:t>1</a:t>
            </a:r>
            <a:r>
              <a:rPr lang="ja-JP" altLang="en-US" sz="1050" dirty="0">
                <a:latin typeface="BIZ UDPゴシック" panose="020B0400000000000000" pitchFamily="50" charset="-128"/>
                <a:ea typeface="BIZ UDPゴシック" panose="020B0400000000000000" pitchFamily="50" charset="-128"/>
              </a:rPr>
              <a:t>杯</a:t>
            </a:r>
            <a:r>
              <a:rPr lang="en-US" altLang="ja-JP" sz="1050" dirty="0">
                <a:latin typeface="BIZ UDPゴシック" panose="020B0400000000000000" pitchFamily="50" charset="-128"/>
                <a:ea typeface="BIZ UDPゴシック" panose="020B0400000000000000" pitchFamily="50" charset="-128"/>
              </a:rPr>
              <a:t>60㎖</a:t>
            </a:r>
            <a:r>
              <a:rPr lang="ja-JP" altLang="en-US" sz="1050" dirty="0">
                <a:latin typeface="BIZ UDPゴシック" panose="020B0400000000000000" pitchFamily="50" charset="-128"/>
                <a:ea typeface="BIZ UDPゴシック" panose="020B0400000000000000" pitchFamily="50" charset="-128"/>
              </a:rPr>
              <a:t>）飲み比べとお酒に合うオツマミとのセットを、１０００円（税込）でご提供。お好みのお酒を</a:t>
            </a:r>
            <a:r>
              <a:rPr lang="en-US" altLang="ja-JP" sz="1050" dirty="0">
                <a:latin typeface="BIZ UDPゴシック" panose="020B0400000000000000" pitchFamily="50" charset="-128"/>
                <a:ea typeface="BIZ UDPゴシック" panose="020B0400000000000000" pitchFamily="50" charset="-128"/>
              </a:rPr>
              <a:t>3</a:t>
            </a:r>
            <a:r>
              <a:rPr lang="ja-JP" altLang="en-US" sz="1050" dirty="0">
                <a:latin typeface="BIZ UDPゴシック" panose="020B0400000000000000" pitchFamily="50" charset="-128"/>
                <a:ea typeface="BIZ UDPゴシック" panose="020B0400000000000000" pitchFamily="50" charset="-128"/>
              </a:rPr>
              <a:t>種選べます。</a:t>
            </a:r>
          </a:p>
        </p:txBody>
      </p:sp>
      <p:sp>
        <p:nvSpPr>
          <p:cNvPr id="35" name="テキスト ボックス 34"/>
          <p:cNvSpPr txBox="1"/>
          <p:nvPr/>
        </p:nvSpPr>
        <p:spPr>
          <a:xfrm>
            <a:off x="368660" y="7329264"/>
            <a:ext cx="4608512" cy="869149"/>
          </a:xfrm>
          <a:prstGeom prst="rect">
            <a:avLst/>
          </a:prstGeom>
          <a:noFill/>
        </p:spPr>
        <p:txBody>
          <a:bodyPr wrap="square" rtlCol="0">
            <a:spAutoFit/>
          </a:bodyPr>
          <a:lstStyle/>
          <a:p>
            <a:pPr>
              <a:lnSpc>
                <a:spcPct val="125000"/>
              </a:lnSpc>
            </a:pPr>
            <a:r>
              <a:rPr lang="ja-JP" altLang="en-US" sz="1050" dirty="0">
                <a:latin typeface="BIZ UDPゴシック" panose="020B0400000000000000" pitchFamily="50" charset="-128"/>
                <a:ea typeface="BIZ UDPゴシック" panose="020B0400000000000000" pitchFamily="50" charset="-128"/>
              </a:rPr>
              <a:t>高さ２．４ｍのモンスターカプセルが登場。</a:t>
            </a:r>
            <a:r>
              <a:rPr lang="en-US" altLang="ja-JP" sz="1050" dirty="0">
                <a:latin typeface="BIZ UDPゴシック" panose="020B0400000000000000" pitchFamily="50" charset="-128"/>
                <a:ea typeface="BIZ UDPゴシック" panose="020B0400000000000000" pitchFamily="50" charset="-128"/>
              </a:rPr>
              <a:t>1</a:t>
            </a:r>
            <a:r>
              <a:rPr lang="ja-JP" altLang="en-US" sz="1050" dirty="0">
                <a:latin typeface="BIZ UDPゴシック" panose="020B0400000000000000" pitchFamily="50" charset="-128"/>
                <a:ea typeface="BIZ UDPゴシック" panose="020B0400000000000000" pitchFamily="50" charset="-128"/>
              </a:rPr>
              <a:t>回</a:t>
            </a:r>
            <a:r>
              <a:rPr lang="en-US" altLang="ja-JP" sz="1050" dirty="0">
                <a:latin typeface="BIZ UDPゴシック" panose="020B0400000000000000" pitchFamily="50" charset="-128"/>
                <a:ea typeface="BIZ UDPゴシック" panose="020B0400000000000000" pitchFamily="50" charset="-128"/>
              </a:rPr>
              <a:t>500</a:t>
            </a:r>
            <a:r>
              <a:rPr lang="ja-JP" altLang="en-US" sz="1050" dirty="0">
                <a:latin typeface="BIZ UDPゴシック" panose="020B0400000000000000" pitchFamily="50" charset="-128"/>
                <a:ea typeface="BIZ UDPゴシック" panose="020B0400000000000000" pitchFamily="50" charset="-128"/>
              </a:rPr>
              <a:t>円で灘と伏見自慢のプレミアムな日本酒や、酒蔵オリジナルグッズが当たります！日本酒の魅力をたっぷり味わいつくせる、まさに「まわしてうまい！」体験をお楽しみください。</a:t>
            </a:r>
            <a:endParaRPr lang="en-US" altLang="ja-JP" sz="1050" dirty="0">
              <a:latin typeface="BIZ UDPゴシック" panose="020B0400000000000000" pitchFamily="50" charset="-128"/>
              <a:ea typeface="BIZ UDPゴシック" panose="020B0400000000000000" pitchFamily="50" charset="-128"/>
            </a:endParaRPr>
          </a:p>
          <a:p>
            <a:pPr>
              <a:lnSpc>
                <a:spcPct val="125000"/>
              </a:lnSpc>
            </a:pPr>
            <a:r>
              <a:rPr lang="ja-JP" altLang="en-US" sz="1050" dirty="0">
                <a:latin typeface="BIZ UDPゴシック" panose="020B0400000000000000" pitchFamily="50" charset="-128"/>
                <a:ea typeface="BIZ UDPゴシック" panose="020B0400000000000000" pitchFamily="50" charset="-128"/>
              </a:rPr>
              <a:t>（企画協力：スマイルタンク株式会社）</a:t>
            </a:r>
          </a:p>
        </p:txBody>
      </p:sp>
      <p:sp>
        <p:nvSpPr>
          <p:cNvPr id="13" name="テキスト ボックス 12">
            <a:extLst>
              <a:ext uri="{FF2B5EF4-FFF2-40B4-BE49-F238E27FC236}">
                <a16:creationId xmlns:a16="http://schemas.microsoft.com/office/drawing/2014/main" id="{7644941E-5247-7099-8853-088FB24220FC}"/>
              </a:ext>
            </a:extLst>
          </p:cNvPr>
          <p:cNvSpPr txBox="1"/>
          <p:nvPr/>
        </p:nvSpPr>
        <p:spPr>
          <a:xfrm>
            <a:off x="548680" y="1496616"/>
            <a:ext cx="4608512" cy="769441"/>
          </a:xfrm>
          <a:prstGeom prst="rect">
            <a:avLst/>
          </a:prstGeom>
          <a:noFill/>
        </p:spPr>
        <p:txBody>
          <a:bodyPr wrap="square" rtlCol="0">
            <a:spAutoFit/>
          </a:bodyPr>
          <a:lstStyle/>
          <a:p>
            <a:r>
              <a:rPr kumimoji="1" lang="ja-JP" altLang="en-US" sz="2800" b="1" dirty="0">
                <a:latin typeface="UD デジタル 教科書体 NK-B" panose="02020700000000000000" pitchFamily="18" charset="-128"/>
                <a:ea typeface="UD デジタル 教科書体 NK-B" panose="02020700000000000000" pitchFamily="18" charset="-128"/>
              </a:rPr>
              <a:t>日本酒ランタン夜市 開催！</a:t>
            </a:r>
            <a:br>
              <a:rPr kumimoji="1" lang="en-US" altLang="ja-JP" sz="2800" b="1" dirty="0">
                <a:latin typeface="UD デジタル 教科書体 NK-B" panose="02020700000000000000" pitchFamily="18" charset="-128"/>
                <a:ea typeface="UD デジタル 教科書体 NK-B" panose="02020700000000000000" pitchFamily="18" charset="-128"/>
              </a:rPr>
            </a:br>
            <a:r>
              <a:rPr lang="ja-JP" altLang="en-US" sz="1600" b="1" dirty="0">
                <a:latin typeface="UD デジタル 教科書体 NK-B" panose="02020700000000000000" pitchFamily="18" charset="-128"/>
                <a:ea typeface="UD デジタル 教科書体 NK-B" panose="02020700000000000000" pitchFamily="18" charset="-128"/>
              </a:rPr>
              <a:t>　</a:t>
            </a:r>
            <a:r>
              <a:rPr lang="ja-JP" altLang="en-US" sz="1400" b="1" dirty="0">
                <a:latin typeface="UD デジタル 教科書体 NK-B" panose="02020700000000000000" pitchFamily="18" charset="-128"/>
                <a:ea typeface="UD デジタル 教科書体 NK-B" panose="02020700000000000000" pitchFamily="18" charset="-128"/>
              </a:rPr>
              <a:t>～</a:t>
            </a:r>
            <a:r>
              <a:rPr kumimoji="1" lang="ja-JP" altLang="en-US" sz="1400" b="1" dirty="0">
                <a:latin typeface="UD デジタル 教科書体 NK-B" panose="02020700000000000000" pitchFamily="18" charset="-128"/>
                <a:ea typeface="UD デジタル 教科書体 NK-B" panose="02020700000000000000" pitchFamily="18" charset="-128"/>
              </a:rPr>
              <a:t>秋の東京スカイツリータウン</a:t>
            </a:r>
            <a:r>
              <a:rPr kumimoji="1" lang="en-US" altLang="ja-JP" sz="1100" b="1" baseline="40000" dirty="0">
                <a:latin typeface="UD デジタル 教科書体 NK-B" panose="02020700000000000000" pitchFamily="18" charset="-128"/>
                <a:ea typeface="UD デジタル 教科書体 NK-B" panose="02020700000000000000" pitchFamily="18" charset="-128"/>
              </a:rPr>
              <a:t>®</a:t>
            </a:r>
            <a:r>
              <a:rPr kumimoji="1" lang="ja-JP" altLang="en-US" sz="1400" b="1" dirty="0">
                <a:latin typeface="UD デジタル 教科書体 NK-B" panose="02020700000000000000" pitchFamily="18" charset="-128"/>
                <a:ea typeface="UD デジタル 教科書体 NK-B" panose="02020700000000000000" pitchFamily="18" charset="-128"/>
              </a:rPr>
              <a:t>で乾杯！～</a:t>
            </a:r>
            <a:endParaRPr kumimoji="1" lang="ja-JP" altLang="en-US" sz="1400" dirty="0"/>
          </a:p>
        </p:txBody>
      </p:sp>
      <p:sp>
        <p:nvSpPr>
          <p:cNvPr id="4" name="テキスト ボックス 3">
            <a:extLst>
              <a:ext uri="{FF2B5EF4-FFF2-40B4-BE49-F238E27FC236}">
                <a16:creationId xmlns:a16="http://schemas.microsoft.com/office/drawing/2014/main" id="{2042D55C-D726-6BF1-5F69-E692C975BCDD}"/>
              </a:ext>
            </a:extLst>
          </p:cNvPr>
          <p:cNvSpPr txBox="1"/>
          <p:nvPr/>
        </p:nvSpPr>
        <p:spPr>
          <a:xfrm>
            <a:off x="271282" y="6033120"/>
            <a:ext cx="5822014" cy="323165"/>
          </a:xfrm>
          <a:prstGeom prst="rect">
            <a:avLst/>
          </a:prstGeom>
          <a:noFill/>
        </p:spPr>
        <p:txBody>
          <a:bodyPr wrap="square" rtlCol="0">
            <a:spAutoFit/>
          </a:bodyPr>
          <a:lstStyle/>
          <a:p>
            <a:r>
              <a:rPr kumimoji="1" lang="ja-JP" altLang="en-US" sz="1500" b="1" dirty="0">
                <a:solidFill>
                  <a:srgbClr val="FF3399"/>
                </a:solidFill>
                <a:latin typeface="BIZ UDP明朝 Medium" panose="02020500000000000000" pitchFamily="18" charset="-128"/>
                <a:ea typeface="BIZ UDP明朝 Medium" panose="02020500000000000000" pitchFamily="18" charset="-128"/>
              </a:rPr>
              <a:t>ランタンの灯りと東京スカイツリー</a:t>
            </a:r>
            <a:r>
              <a:rPr kumimoji="1" lang="en-US" altLang="ja-JP" sz="1500" b="1" baseline="30000" dirty="0">
                <a:solidFill>
                  <a:srgbClr val="FF3399"/>
                </a:solidFill>
                <a:latin typeface="BIZ UDP明朝 Medium" panose="02020500000000000000" pitchFamily="18" charset="-128"/>
                <a:ea typeface="BIZ UDP明朝 Medium" panose="02020500000000000000" pitchFamily="18" charset="-128"/>
              </a:rPr>
              <a:t>®</a:t>
            </a:r>
            <a:r>
              <a:rPr kumimoji="1" lang="ja-JP" altLang="en-US" sz="1500" b="1" dirty="0">
                <a:solidFill>
                  <a:srgbClr val="FF3399"/>
                </a:solidFill>
                <a:latin typeface="BIZ UDP明朝 Medium" panose="02020500000000000000" pitchFamily="18" charset="-128"/>
                <a:ea typeface="BIZ UDP明朝 Medium" panose="02020500000000000000" pitchFamily="18" charset="-128"/>
              </a:rPr>
              <a:t>のベストショット</a:t>
            </a:r>
            <a:endParaRPr kumimoji="1" lang="en-US" altLang="ja-JP" sz="1500" b="1" dirty="0">
              <a:solidFill>
                <a:srgbClr val="FF3399"/>
              </a:solidFill>
              <a:latin typeface="BIZ UDP明朝 Medium" panose="02020500000000000000" pitchFamily="18" charset="-128"/>
              <a:ea typeface="BIZ UDP明朝 Medium" panose="02020500000000000000" pitchFamily="18" charset="-128"/>
            </a:endParaRPr>
          </a:p>
        </p:txBody>
      </p:sp>
      <p:sp>
        <p:nvSpPr>
          <p:cNvPr id="7" name="テキスト ボックス 6">
            <a:extLst>
              <a:ext uri="{FF2B5EF4-FFF2-40B4-BE49-F238E27FC236}">
                <a16:creationId xmlns:a16="http://schemas.microsoft.com/office/drawing/2014/main" id="{2C6775B4-AF4D-0DB2-9724-7C12B5963E6F}"/>
              </a:ext>
            </a:extLst>
          </p:cNvPr>
          <p:cNvSpPr txBox="1"/>
          <p:nvPr/>
        </p:nvSpPr>
        <p:spPr>
          <a:xfrm>
            <a:off x="271283" y="7041232"/>
            <a:ext cx="4381854" cy="323165"/>
          </a:xfrm>
          <a:prstGeom prst="rect">
            <a:avLst/>
          </a:prstGeom>
          <a:noFill/>
        </p:spPr>
        <p:txBody>
          <a:bodyPr wrap="square" rtlCol="0">
            <a:spAutoFit/>
          </a:bodyPr>
          <a:lstStyle/>
          <a:p>
            <a:r>
              <a:rPr kumimoji="1" lang="ja-JP" altLang="en-US" sz="1500" b="1" dirty="0">
                <a:solidFill>
                  <a:srgbClr val="FF3399"/>
                </a:solidFill>
                <a:latin typeface="BIZ UDP明朝 Medium" panose="02020500000000000000" pitchFamily="18" charset="-128"/>
                <a:ea typeface="BIZ UDP明朝 Medium" panose="02020500000000000000" pitchFamily="18" charset="-128"/>
              </a:rPr>
              <a:t>「まわしてうまい！日本酒ジャンボガチャ」登場！</a:t>
            </a:r>
            <a:endParaRPr kumimoji="1" lang="en-US" altLang="ja-JP" sz="1500" b="1" dirty="0">
              <a:solidFill>
                <a:srgbClr val="FF3399"/>
              </a:solidFill>
              <a:latin typeface="BIZ UDP明朝 Medium" panose="02020500000000000000" pitchFamily="18" charset="-128"/>
              <a:ea typeface="BIZ UDP明朝 Medium" panose="02020500000000000000" pitchFamily="18" charset="-128"/>
            </a:endParaRPr>
          </a:p>
        </p:txBody>
      </p:sp>
      <p:sp>
        <p:nvSpPr>
          <p:cNvPr id="18" name="テキスト ボックス 17">
            <a:extLst>
              <a:ext uri="{FF2B5EF4-FFF2-40B4-BE49-F238E27FC236}">
                <a16:creationId xmlns:a16="http://schemas.microsoft.com/office/drawing/2014/main" id="{36A4DB4D-ADAC-70CE-D5CB-E780852914D6}"/>
              </a:ext>
            </a:extLst>
          </p:cNvPr>
          <p:cNvSpPr txBox="1"/>
          <p:nvPr/>
        </p:nvSpPr>
        <p:spPr>
          <a:xfrm>
            <a:off x="368660" y="6321152"/>
            <a:ext cx="4068452" cy="465192"/>
          </a:xfrm>
          <a:prstGeom prst="rect">
            <a:avLst/>
          </a:prstGeom>
          <a:noFill/>
        </p:spPr>
        <p:txBody>
          <a:bodyPr wrap="square" rtlCol="0">
            <a:spAutoFit/>
          </a:bodyPr>
          <a:lstStyle/>
          <a:p>
            <a:pPr>
              <a:lnSpc>
                <a:spcPct val="125000"/>
              </a:lnSpc>
            </a:pPr>
            <a:r>
              <a:rPr lang="ja-JP" altLang="en-US" sz="1050" dirty="0">
                <a:latin typeface="BIZ UDPゴシック" panose="020B0400000000000000" pitchFamily="50" charset="-128"/>
                <a:ea typeface="BIZ UDPゴシック" panose="020B0400000000000000" pitchFamily="50" charset="-128"/>
              </a:rPr>
              <a:t>秋の夜空とスカイツリーが映える、幻想的な空間の中でお酒を楽しんでいただけます。「眺めてうまい！」を体感ください。</a:t>
            </a:r>
            <a:endParaRPr lang="en-US" altLang="ja-JP" sz="1050" dirty="0">
              <a:latin typeface="BIZ UDPゴシック" panose="020B0400000000000000" pitchFamily="50" charset="-128"/>
              <a:ea typeface="BIZ UDPゴシック" panose="020B0400000000000000" pitchFamily="50" charset="-128"/>
            </a:endParaRPr>
          </a:p>
        </p:txBody>
      </p:sp>
      <p:pic>
        <p:nvPicPr>
          <p:cNvPr id="8" name="図 7">
            <a:extLst>
              <a:ext uri="{FF2B5EF4-FFF2-40B4-BE49-F238E27FC236}">
                <a16:creationId xmlns:a16="http://schemas.microsoft.com/office/drawing/2014/main" id="{FDAAA91B-CF68-7069-08CA-52A44418CA92}"/>
              </a:ext>
            </a:extLst>
          </p:cNvPr>
          <p:cNvPicPr>
            <a:picLocks noChangeAspect="1"/>
          </p:cNvPicPr>
          <p:nvPr/>
        </p:nvPicPr>
        <p:blipFill>
          <a:blip r:embed="rId3"/>
          <a:stretch>
            <a:fillRect/>
          </a:stretch>
        </p:blipFill>
        <p:spPr>
          <a:xfrm>
            <a:off x="5445224" y="1424608"/>
            <a:ext cx="864096" cy="1674187"/>
          </a:xfrm>
          <a:prstGeom prst="rect">
            <a:avLst/>
          </a:prstGeom>
        </p:spPr>
      </p:pic>
      <p:pic>
        <p:nvPicPr>
          <p:cNvPr id="15" name="図 14">
            <a:extLst>
              <a:ext uri="{FF2B5EF4-FFF2-40B4-BE49-F238E27FC236}">
                <a16:creationId xmlns:a16="http://schemas.microsoft.com/office/drawing/2014/main" id="{02148BED-DA7A-2307-D048-5B97737C91BE}"/>
              </a:ext>
            </a:extLst>
          </p:cNvPr>
          <p:cNvPicPr>
            <a:picLocks noChangeAspect="1"/>
          </p:cNvPicPr>
          <p:nvPr/>
        </p:nvPicPr>
        <p:blipFill>
          <a:blip r:embed="rId4"/>
          <a:stretch>
            <a:fillRect/>
          </a:stretch>
        </p:blipFill>
        <p:spPr>
          <a:xfrm>
            <a:off x="4797152" y="5457056"/>
            <a:ext cx="1944216" cy="1120396"/>
          </a:xfrm>
          <a:prstGeom prst="rect">
            <a:avLst/>
          </a:prstGeom>
        </p:spPr>
      </p:pic>
      <p:pic>
        <p:nvPicPr>
          <p:cNvPr id="19" name="図 18" descr="機械のメーター&#10;&#10;中程度の精度で自動的に生成された説明">
            <a:extLst>
              <a:ext uri="{FF2B5EF4-FFF2-40B4-BE49-F238E27FC236}">
                <a16:creationId xmlns:a16="http://schemas.microsoft.com/office/drawing/2014/main" id="{8D1430DE-B744-624F-E24D-EF6317C968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7192" y="6681192"/>
            <a:ext cx="964394" cy="1512168"/>
          </a:xfrm>
          <a:prstGeom prst="rect">
            <a:avLst/>
          </a:prstGeom>
        </p:spPr>
      </p:pic>
    </p:spTree>
    <p:extLst>
      <p:ext uri="{BB962C8B-B14F-4D97-AF65-F5344CB8AC3E}">
        <p14:creationId xmlns:p14="http://schemas.microsoft.com/office/powerpoint/2010/main" val="1592191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99392" y="2864768"/>
            <a:ext cx="1296144" cy="577081"/>
          </a:xfrm>
          <a:prstGeom prst="rect">
            <a:avLst/>
          </a:prstGeom>
        </p:spPr>
        <p:txBody>
          <a:bodyPr wrap="square">
            <a:spAutoFit/>
          </a:bodyPr>
          <a:lstStyle/>
          <a:p>
            <a:pPr algn="ctr">
              <a:lnSpc>
                <a:spcPct val="150000"/>
              </a:lnSpc>
            </a:pPr>
            <a:r>
              <a:rPr lang="ja-JP" altLang="en-US" sz="900" dirty="0"/>
              <a:t>白鶴</a:t>
            </a:r>
          </a:p>
          <a:p>
            <a:pPr algn="ctr"/>
            <a:r>
              <a:rPr lang="en-US" altLang="ja-JP" sz="900" dirty="0" err="1"/>
              <a:t>Hakutsuru</a:t>
            </a:r>
            <a:r>
              <a:rPr lang="ja-JP" altLang="en-US" sz="900" dirty="0"/>
              <a:t>　</a:t>
            </a:r>
            <a:r>
              <a:rPr lang="en-US" altLang="ja-JP" sz="900" dirty="0"/>
              <a:t>Blanc</a:t>
            </a:r>
          </a:p>
          <a:p>
            <a:pPr algn="ctr"/>
            <a:r>
              <a:rPr lang="ja-JP" altLang="en-US" sz="900" dirty="0"/>
              <a:t>（ハクツル ブラン）</a:t>
            </a:r>
            <a:endParaRPr lang="en-US" altLang="ja-JP" sz="900" dirty="0"/>
          </a:p>
        </p:txBody>
      </p:sp>
      <p:sp>
        <p:nvSpPr>
          <p:cNvPr id="38" name="正方形/長方形 37"/>
          <p:cNvSpPr/>
          <p:nvPr/>
        </p:nvSpPr>
        <p:spPr>
          <a:xfrm>
            <a:off x="692696" y="2864768"/>
            <a:ext cx="1296144" cy="577081"/>
          </a:xfrm>
          <a:prstGeom prst="rect">
            <a:avLst/>
          </a:prstGeom>
        </p:spPr>
        <p:txBody>
          <a:bodyPr wrap="square">
            <a:spAutoFit/>
          </a:bodyPr>
          <a:lstStyle/>
          <a:p>
            <a:pPr algn="ctr">
              <a:lnSpc>
                <a:spcPct val="150000"/>
              </a:lnSpc>
            </a:pPr>
            <a:r>
              <a:rPr lang="ja-JP" altLang="en-US" sz="900" dirty="0"/>
              <a:t>日本盛</a:t>
            </a:r>
          </a:p>
          <a:p>
            <a:pPr algn="ctr"/>
            <a:r>
              <a:rPr lang="zh-TW" altLang="en-US" sz="900" dirty="0"/>
              <a:t>純米大吟醸</a:t>
            </a:r>
            <a:endParaRPr lang="en-US" altLang="zh-TW" sz="900" dirty="0"/>
          </a:p>
          <a:p>
            <a:pPr algn="ctr"/>
            <a:r>
              <a:rPr lang="zh-TW" altLang="en-US" sz="900" dirty="0"/>
              <a:t>生酒山田錦</a:t>
            </a:r>
            <a:endParaRPr lang="en-US" altLang="ja-JP" sz="900" dirty="0"/>
          </a:p>
        </p:txBody>
      </p:sp>
      <p:sp>
        <p:nvSpPr>
          <p:cNvPr id="43" name="正方形/長方形 42"/>
          <p:cNvSpPr/>
          <p:nvPr/>
        </p:nvSpPr>
        <p:spPr>
          <a:xfrm>
            <a:off x="2294124" y="2864768"/>
            <a:ext cx="1224135" cy="507831"/>
          </a:xfrm>
          <a:prstGeom prst="rect">
            <a:avLst/>
          </a:prstGeom>
        </p:spPr>
        <p:txBody>
          <a:bodyPr wrap="square">
            <a:spAutoFit/>
          </a:bodyPr>
          <a:lstStyle/>
          <a:p>
            <a:pPr algn="ctr"/>
            <a:r>
              <a:rPr lang="ja-JP" altLang="en-US" sz="900" dirty="0"/>
              <a:t>黒松白鹿</a:t>
            </a:r>
            <a:endParaRPr lang="en-US" altLang="ja-JP" sz="900" dirty="0"/>
          </a:p>
          <a:p>
            <a:pPr algn="ctr"/>
            <a:r>
              <a:rPr lang="ja-JP" altLang="en-US" sz="900" dirty="0"/>
              <a:t>山田錦</a:t>
            </a:r>
            <a:endParaRPr lang="en-US" altLang="ja-JP" sz="900" dirty="0"/>
          </a:p>
          <a:p>
            <a:pPr algn="ctr"/>
            <a:r>
              <a:rPr lang="ja-JP" altLang="en-US" sz="900" dirty="0"/>
              <a:t>辛口純米シルク　</a:t>
            </a:r>
            <a:endParaRPr lang="en-US" altLang="ja-JP" sz="900" dirty="0"/>
          </a:p>
        </p:txBody>
      </p:sp>
      <p:sp>
        <p:nvSpPr>
          <p:cNvPr id="44" name="正方形/長方形 43"/>
          <p:cNvSpPr/>
          <p:nvPr/>
        </p:nvSpPr>
        <p:spPr>
          <a:xfrm>
            <a:off x="3212976" y="2864768"/>
            <a:ext cx="1224135" cy="507831"/>
          </a:xfrm>
          <a:prstGeom prst="rect">
            <a:avLst/>
          </a:prstGeom>
        </p:spPr>
        <p:txBody>
          <a:bodyPr wrap="square">
            <a:spAutoFit/>
          </a:bodyPr>
          <a:lstStyle/>
          <a:p>
            <a:pPr algn="ctr"/>
            <a:r>
              <a:rPr lang="ja-JP" altLang="en-US" sz="900" dirty="0"/>
              <a:t>大関</a:t>
            </a:r>
          </a:p>
          <a:p>
            <a:pPr algn="ctr"/>
            <a:r>
              <a:rPr lang="ja-JP" altLang="en-US" sz="900" dirty="0"/>
              <a:t>純米にごり酒</a:t>
            </a:r>
            <a:endParaRPr lang="en-US" altLang="ja-JP" sz="900" dirty="0"/>
          </a:p>
          <a:p>
            <a:pPr algn="ctr"/>
            <a:r>
              <a:rPr lang="ja-JP" altLang="en-US" sz="900" dirty="0"/>
              <a:t>夢見るまえのひつじ</a:t>
            </a:r>
            <a:endParaRPr lang="en-US" altLang="ja-JP" sz="900" dirty="0"/>
          </a:p>
        </p:txBody>
      </p:sp>
      <p:sp>
        <p:nvSpPr>
          <p:cNvPr id="47" name="正方形/長方形 46"/>
          <p:cNvSpPr/>
          <p:nvPr/>
        </p:nvSpPr>
        <p:spPr>
          <a:xfrm>
            <a:off x="4848455" y="2864768"/>
            <a:ext cx="1224135" cy="577081"/>
          </a:xfrm>
          <a:prstGeom prst="rect">
            <a:avLst/>
          </a:prstGeom>
        </p:spPr>
        <p:txBody>
          <a:bodyPr wrap="square">
            <a:spAutoFit/>
          </a:bodyPr>
          <a:lstStyle/>
          <a:p>
            <a:pPr algn="ctr">
              <a:lnSpc>
                <a:spcPct val="150000"/>
              </a:lnSpc>
            </a:pPr>
            <a:r>
              <a:rPr lang="ja-JP" altLang="en-US" sz="900" dirty="0"/>
              <a:t>菊正宗</a:t>
            </a:r>
          </a:p>
          <a:p>
            <a:pPr algn="ctr"/>
            <a:r>
              <a:rPr lang="ja-JP" altLang="en-US" sz="900" dirty="0"/>
              <a:t>しぼりたて</a:t>
            </a:r>
            <a:endParaRPr lang="en-US" altLang="ja-JP" sz="900" dirty="0"/>
          </a:p>
          <a:p>
            <a:pPr algn="ctr"/>
            <a:r>
              <a:rPr lang="ja-JP" altLang="en-US" sz="900" dirty="0"/>
              <a:t>ギンパック</a:t>
            </a:r>
            <a:endParaRPr lang="en-US" altLang="ja-JP" sz="900" dirty="0"/>
          </a:p>
        </p:txBody>
      </p:sp>
      <p:sp>
        <p:nvSpPr>
          <p:cNvPr id="48" name="正方形/長方形 47"/>
          <p:cNvSpPr/>
          <p:nvPr/>
        </p:nvSpPr>
        <p:spPr>
          <a:xfrm>
            <a:off x="5805264" y="2864768"/>
            <a:ext cx="1008112" cy="577081"/>
          </a:xfrm>
          <a:prstGeom prst="rect">
            <a:avLst/>
          </a:prstGeom>
        </p:spPr>
        <p:txBody>
          <a:bodyPr wrap="square">
            <a:spAutoFit/>
          </a:bodyPr>
          <a:lstStyle/>
          <a:p>
            <a:pPr algn="ctr">
              <a:lnSpc>
                <a:spcPct val="150000"/>
              </a:lnSpc>
            </a:pPr>
            <a:r>
              <a:rPr lang="ja-JP" altLang="en-US" sz="900" dirty="0"/>
              <a:t>黄桜</a:t>
            </a:r>
          </a:p>
          <a:p>
            <a:pPr algn="ctr"/>
            <a:r>
              <a:rPr lang="ja-JP" altLang="en-US" sz="900" dirty="0"/>
              <a:t>ペルル</a:t>
            </a:r>
            <a:endParaRPr lang="en-US" altLang="ja-JP" sz="900" dirty="0"/>
          </a:p>
          <a:p>
            <a:pPr algn="ctr"/>
            <a:r>
              <a:rPr lang="ja-JP" altLang="en-US" sz="900" dirty="0"/>
              <a:t>特別純米酒</a:t>
            </a:r>
            <a:endParaRPr lang="en-US" altLang="ja-JP" sz="900" dirty="0"/>
          </a:p>
        </p:txBody>
      </p:sp>
      <p:sp>
        <p:nvSpPr>
          <p:cNvPr id="60" name="正方形/長方形 59"/>
          <p:cNvSpPr/>
          <p:nvPr/>
        </p:nvSpPr>
        <p:spPr>
          <a:xfrm>
            <a:off x="1484784" y="2864768"/>
            <a:ext cx="1224135" cy="577081"/>
          </a:xfrm>
          <a:prstGeom prst="rect">
            <a:avLst/>
          </a:prstGeom>
        </p:spPr>
        <p:txBody>
          <a:bodyPr wrap="square">
            <a:spAutoFit/>
          </a:bodyPr>
          <a:lstStyle/>
          <a:p>
            <a:pPr algn="ctr">
              <a:lnSpc>
                <a:spcPct val="150000"/>
              </a:lnSpc>
            </a:pPr>
            <a:r>
              <a:rPr lang="ja-JP" altLang="en-US" sz="900" dirty="0"/>
              <a:t>松竹梅</a:t>
            </a:r>
          </a:p>
          <a:p>
            <a:pPr algn="ctr"/>
            <a:r>
              <a:rPr lang="zh-TW" altLang="en-US" sz="900" dirty="0"/>
              <a:t>昴</a:t>
            </a:r>
            <a:endParaRPr lang="en-US" altLang="zh-TW" sz="900" dirty="0"/>
          </a:p>
          <a:p>
            <a:pPr algn="ctr"/>
            <a:r>
              <a:rPr lang="en-US" altLang="zh-TW" sz="900" dirty="0"/>
              <a:t>〈</a:t>
            </a:r>
            <a:r>
              <a:rPr lang="zh-TW" altLang="en-US" sz="900" dirty="0"/>
              <a:t>生貯蔵酒</a:t>
            </a:r>
            <a:r>
              <a:rPr lang="en-US" altLang="zh-TW" sz="900" dirty="0"/>
              <a:t>〉</a:t>
            </a:r>
            <a:endParaRPr lang="en-US" altLang="ja-JP" sz="900" dirty="0"/>
          </a:p>
        </p:txBody>
      </p:sp>
      <p:sp>
        <p:nvSpPr>
          <p:cNvPr id="61" name="正方形/長方形 60"/>
          <p:cNvSpPr/>
          <p:nvPr/>
        </p:nvSpPr>
        <p:spPr>
          <a:xfrm>
            <a:off x="3999997" y="2864768"/>
            <a:ext cx="1224135" cy="577081"/>
          </a:xfrm>
          <a:prstGeom prst="rect">
            <a:avLst/>
          </a:prstGeom>
        </p:spPr>
        <p:txBody>
          <a:bodyPr wrap="square">
            <a:spAutoFit/>
          </a:bodyPr>
          <a:lstStyle/>
          <a:p>
            <a:pPr algn="ctr">
              <a:lnSpc>
                <a:spcPct val="150000"/>
              </a:lnSpc>
            </a:pPr>
            <a:r>
              <a:rPr lang="ja-JP" altLang="en-US" sz="900" dirty="0"/>
              <a:t>月桂冠</a:t>
            </a:r>
          </a:p>
          <a:p>
            <a:pPr algn="ctr"/>
            <a:r>
              <a:rPr lang="ja-JP" altLang="en-US" sz="900" dirty="0"/>
              <a:t>果月</a:t>
            </a:r>
            <a:endParaRPr lang="en-US" altLang="ja-JP" sz="900" dirty="0"/>
          </a:p>
          <a:p>
            <a:pPr algn="ctr"/>
            <a:r>
              <a:rPr lang="ja-JP" altLang="en-US" sz="900" dirty="0"/>
              <a:t>メロン</a:t>
            </a:r>
            <a:endParaRPr lang="en-US" altLang="ja-JP" sz="900" dirty="0"/>
          </a:p>
        </p:txBody>
      </p:sp>
      <p:sp>
        <p:nvSpPr>
          <p:cNvPr id="5" name="テキスト ボックス 4"/>
          <p:cNvSpPr txBox="1"/>
          <p:nvPr/>
        </p:nvSpPr>
        <p:spPr>
          <a:xfrm>
            <a:off x="332656" y="832065"/>
            <a:ext cx="5186035" cy="323165"/>
          </a:xfrm>
          <a:prstGeom prst="rect">
            <a:avLst/>
          </a:prstGeom>
          <a:noFill/>
        </p:spPr>
        <p:txBody>
          <a:bodyPr wrap="none" rtlCol="0">
            <a:spAutoFit/>
          </a:bodyPr>
          <a:lstStyle/>
          <a:p>
            <a:r>
              <a:rPr kumimoji="1" lang="ja-JP" altLang="en-US" sz="1500" dirty="0">
                <a:latin typeface="+mj-ea"/>
                <a:ea typeface="+mj-ea"/>
              </a:rPr>
              <a:t>「日本酒ランタン夜市」で試飲いただける日本酒メニュー</a:t>
            </a:r>
          </a:p>
        </p:txBody>
      </p:sp>
      <p:sp>
        <p:nvSpPr>
          <p:cNvPr id="53" name="テキスト ボックス 52"/>
          <p:cNvSpPr txBox="1"/>
          <p:nvPr/>
        </p:nvSpPr>
        <p:spPr>
          <a:xfrm>
            <a:off x="326216" y="7041232"/>
            <a:ext cx="3454792" cy="323165"/>
          </a:xfrm>
          <a:prstGeom prst="rect">
            <a:avLst/>
          </a:prstGeom>
          <a:noFill/>
        </p:spPr>
        <p:txBody>
          <a:bodyPr wrap="none" rtlCol="0">
            <a:spAutoFit/>
          </a:bodyPr>
          <a:lstStyle/>
          <a:p>
            <a:r>
              <a:rPr kumimoji="1" lang="ja-JP" altLang="en-US" sz="1500" dirty="0">
                <a:latin typeface="+mj-ea"/>
                <a:ea typeface="+mj-ea"/>
              </a:rPr>
              <a:t>「日本酒がうまい！」推進委員会とは</a:t>
            </a:r>
          </a:p>
        </p:txBody>
      </p:sp>
      <p:cxnSp>
        <p:nvCxnSpPr>
          <p:cNvPr id="54" name="直線コネクタ 53"/>
          <p:cNvCxnSpPr/>
          <p:nvPr/>
        </p:nvCxnSpPr>
        <p:spPr>
          <a:xfrm>
            <a:off x="326216" y="7401272"/>
            <a:ext cx="6192688" cy="0"/>
          </a:xfrm>
          <a:prstGeom prst="line">
            <a:avLst/>
          </a:prstGeom>
          <a:ln w="22225">
            <a:solidFill>
              <a:srgbClr val="FF3399"/>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326216" y="7473280"/>
            <a:ext cx="6343144" cy="1457258"/>
          </a:xfrm>
          <a:prstGeom prst="rect">
            <a:avLst/>
          </a:prstGeom>
          <a:noFill/>
        </p:spPr>
        <p:txBody>
          <a:bodyPr wrap="square" rtlCol="0">
            <a:spAutoFit/>
          </a:bodyPr>
          <a:lstStyle/>
          <a:p>
            <a:r>
              <a:rPr lang="en-US" altLang="ja-JP" sz="1050" dirty="0">
                <a:latin typeface="BIZ UDP明朝 Medium" panose="02020500000000000000" pitchFamily="18" charset="-128"/>
                <a:ea typeface="BIZ UDP明朝 Medium" panose="02020500000000000000" pitchFamily="18" charset="-128"/>
              </a:rPr>
              <a:t>2011</a:t>
            </a:r>
            <a:r>
              <a:rPr lang="ja-JP" altLang="en-US" sz="1050" dirty="0">
                <a:latin typeface="BIZ UDP明朝 Medium" panose="02020500000000000000" pitchFamily="18" charset="-128"/>
                <a:ea typeface="BIZ UDP明朝 Medium" panose="02020500000000000000" pitchFamily="18" charset="-128"/>
              </a:rPr>
              <a:t>年発足。灘・伏見の老舗酒造会社</a:t>
            </a:r>
            <a:r>
              <a:rPr lang="en-US" altLang="ja-JP" sz="1050" dirty="0">
                <a:latin typeface="BIZ UDP明朝 Medium" panose="02020500000000000000" pitchFamily="18" charset="-128"/>
                <a:ea typeface="BIZ UDP明朝 Medium" panose="02020500000000000000" pitchFamily="18" charset="-128"/>
              </a:rPr>
              <a:t>8</a:t>
            </a:r>
            <a:r>
              <a:rPr lang="ja-JP" altLang="en-US" sz="1050" dirty="0">
                <a:latin typeface="BIZ UDP明朝 Medium" panose="02020500000000000000" pitchFamily="18" charset="-128"/>
                <a:ea typeface="BIZ UDP明朝 Medium" panose="02020500000000000000" pitchFamily="18" charset="-128"/>
              </a:rPr>
              <a:t>社が、日本の風土で培われ長年人々に愛されてきた日本酒の美味しさを、お客様に再認識いただけるよう活動しています。今後も、日本の四季折々での美味しい日本酒の飲み方や味わいについての情報発信や新しい提案を行ってまいります。</a:t>
            </a:r>
            <a:endParaRPr lang="en-US" altLang="ja-JP" sz="1050" dirty="0">
              <a:latin typeface="BIZ UDP明朝 Medium" panose="02020500000000000000" pitchFamily="18" charset="-128"/>
              <a:ea typeface="BIZ UDP明朝 Medium" panose="02020500000000000000" pitchFamily="18" charset="-128"/>
            </a:endParaRPr>
          </a:p>
          <a:p>
            <a:endParaRPr lang="en-US" altLang="ja-JP" sz="1050" dirty="0">
              <a:latin typeface="BIZ UDP明朝 Medium" panose="02020500000000000000" pitchFamily="18" charset="-128"/>
              <a:ea typeface="BIZ UDP明朝 Medium" panose="02020500000000000000" pitchFamily="18" charset="-128"/>
            </a:endParaRPr>
          </a:p>
          <a:p>
            <a:pPr>
              <a:lnSpc>
                <a:spcPct val="110000"/>
              </a:lnSpc>
            </a:pPr>
            <a:r>
              <a:rPr lang="ja-JP" altLang="en-US" sz="1100" dirty="0"/>
              <a:t>　</a:t>
            </a:r>
            <a:r>
              <a:rPr lang="ja-JP" altLang="en-US" sz="1100" dirty="0">
                <a:latin typeface="BIZ UDPゴシック" panose="020B0400000000000000" pitchFamily="50" charset="-128"/>
                <a:ea typeface="BIZ UDPゴシック" panose="020B0400000000000000" pitchFamily="50" charset="-128"/>
              </a:rPr>
              <a:t>　◆「日本酒がうまい！」推進委員会メンバー◆</a:t>
            </a:r>
            <a:endParaRPr lang="en-US" altLang="ja-JP" sz="1100" dirty="0">
              <a:latin typeface="BIZ UDPゴシック" panose="020B0400000000000000" pitchFamily="50" charset="-128"/>
              <a:ea typeface="BIZ UDPゴシック" panose="020B0400000000000000" pitchFamily="50" charset="-128"/>
            </a:endParaRPr>
          </a:p>
          <a:p>
            <a:pPr>
              <a:lnSpc>
                <a:spcPct val="110000"/>
              </a:lnSpc>
            </a:pPr>
            <a:r>
              <a:rPr lang="ja-JP" altLang="en-US" sz="1100" dirty="0">
                <a:latin typeface="BIZ UDPゴシック" panose="020B0400000000000000" pitchFamily="50" charset="-128"/>
                <a:ea typeface="BIZ UDPゴシック" panose="020B0400000000000000" pitchFamily="50" charset="-128"/>
              </a:rPr>
              <a:t>　　　　白鶴　　日本盛　　松竹梅　　白鹿　　大関　　月桂冠　　菊正宗　　黄桜　</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順不同</a:t>
            </a:r>
            <a:endParaRPr lang="en-US" altLang="ja-JP" sz="9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1100" dirty="0">
                <a:latin typeface="BIZ UDPゴシック" panose="020B0400000000000000" pitchFamily="50" charset="-128"/>
                <a:ea typeface="BIZ UDPゴシック" panose="020B0400000000000000" pitchFamily="50" charset="-128"/>
              </a:rPr>
              <a:t>　　　　公式サイト</a:t>
            </a:r>
            <a:r>
              <a:rPr kumimoji="1" lang="en-US" altLang="ja-JP" sz="1100" dirty="0">
                <a:latin typeface="BIZ UDPゴシック" panose="020B0400000000000000" pitchFamily="50" charset="-128"/>
                <a:ea typeface="BIZ UDPゴシック" panose="020B0400000000000000" pitchFamily="50" charset="-128"/>
              </a:rPr>
              <a:t>URL</a:t>
            </a:r>
            <a:r>
              <a:rPr kumimoji="1"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http</a:t>
            </a:r>
            <a:r>
              <a:rPr lang="ja-JP" altLang="en-US" sz="1100" dirty="0">
                <a:latin typeface="BIZ UDPゴシック" panose="020B0400000000000000" pitchFamily="50" charset="-128"/>
                <a:ea typeface="BIZ UDPゴシック" panose="020B0400000000000000" pitchFamily="50" charset="-128"/>
              </a:rPr>
              <a:t>ｓ</a:t>
            </a:r>
            <a:r>
              <a:rPr lang="en-US" altLang="ja-JP" sz="1100" dirty="0">
                <a:latin typeface="BIZ UDPゴシック" panose="020B0400000000000000" pitchFamily="50" charset="-128"/>
                <a:ea typeface="BIZ UDPゴシック" panose="020B0400000000000000" pitchFamily="50" charset="-128"/>
              </a:rPr>
              <a:t>://nihonshugaumai.jp</a:t>
            </a:r>
          </a:p>
          <a:p>
            <a:pPr>
              <a:lnSpc>
                <a:spcPct val="110000"/>
              </a:lnSpc>
            </a:pPr>
            <a:r>
              <a:rPr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Facebook</a:t>
            </a:r>
            <a:r>
              <a:rPr kumimoji="1" lang="ja-JP" altLang="en-US" sz="1100" dirty="0">
                <a:latin typeface="BIZ UDPゴシック" panose="020B0400000000000000" pitchFamily="50" charset="-128"/>
                <a:ea typeface="BIZ UDPゴシック" panose="020B0400000000000000" pitchFamily="50" charset="-128"/>
              </a:rPr>
              <a:t>ページ　　</a:t>
            </a:r>
            <a:r>
              <a:rPr lang="en-US" altLang="ja-JP" sz="1100" dirty="0">
                <a:latin typeface="BIZ UDPゴシック" panose="020B0400000000000000" pitchFamily="50" charset="-128"/>
                <a:ea typeface="BIZ UDPゴシック" panose="020B0400000000000000" pitchFamily="50" charset="-128"/>
              </a:rPr>
              <a:t>https://www.facebook.com/nihonshugaumai/</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2" name="テキスト ボックス 1"/>
          <p:cNvSpPr txBox="1"/>
          <p:nvPr/>
        </p:nvSpPr>
        <p:spPr>
          <a:xfrm>
            <a:off x="5766549" y="441762"/>
            <a:ext cx="902811" cy="307777"/>
          </a:xfrm>
          <a:prstGeom prst="rect">
            <a:avLst/>
          </a:prstGeom>
          <a:noFill/>
          <a:ln>
            <a:solidFill>
              <a:schemeClr val="bg1">
                <a:lumMod val="50000"/>
              </a:schemeClr>
            </a:solidFill>
          </a:ln>
        </p:spPr>
        <p:txBody>
          <a:bodyPr wrap="none" rtlCol="0">
            <a:spAutoFit/>
          </a:bodyPr>
          <a:lstStyle/>
          <a:p>
            <a:r>
              <a:rPr kumimoji="1" lang="ja-JP" altLang="en-US" sz="1400" dirty="0">
                <a:solidFill>
                  <a:schemeClr val="bg1">
                    <a:lumMod val="50000"/>
                  </a:schemeClr>
                </a:solidFill>
              </a:rPr>
              <a:t>詳細資料</a:t>
            </a:r>
          </a:p>
        </p:txBody>
      </p:sp>
      <p:sp>
        <p:nvSpPr>
          <p:cNvPr id="33" name="テキスト ボックス 32"/>
          <p:cNvSpPr txBox="1"/>
          <p:nvPr/>
        </p:nvSpPr>
        <p:spPr>
          <a:xfrm>
            <a:off x="332656" y="3555372"/>
            <a:ext cx="5570756" cy="323165"/>
          </a:xfrm>
          <a:prstGeom prst="rect">
            <a:avLst/>
          </a:prstGeom>
          <a:noFill/>
        </p:spPr>
        <p:txBody>
          <a:bodyPr wrap="none" rtlCol="0">
            <a:spAutoFit/>
          </a:bodyPr>
          <a:lstStyle/>
          <a:p>
            <a:r>
              <a:rPr kumimoji="1" lang="ja-JP" altLang="en-US" sz="1500" dirty="0">
                <a:latin typeface="+mj-ea"/>
                <a:ea typeface="+mj-ea"/>
              </a:rPr>
              <a:t>「まわしてうまい！」日本酒グッズが</a:t>
            </a:r>
            <a:r>
              <a:rPr lang="ja-JP" altLang="en-US" sz="1500" dirty="0">
                <a:latin typeface="+mj-ea"/>
                <a:ea typeface="+mj-ea"/>
              </a:rPr>
              <a:t>出てくる</a:t>
            </a:r>
            <a:r>
              <a:rPr kumimoji="1" lang="ja-JP" altLang="en-US" sz="1500" dirty="0">
                <a:latin typeface="+mj-ea"/>
                <a:ea typeface="+mj-ea"/>
              </a:rPr>
              <a:t>ジャンボガチャ</a:t>
            </a:r>
          </a:p>
        </p:txBody>
      </p:sp>
      <p:cxnSp>
        <p:nvCxnSpPr>
          <p:cNvPr id="34" name="直線コネクタ 33"/>
          <p:cNvCxnSpPr/>
          <p:nvPr/>
        </p:nvCxnSpPr>
        <p:spPr>
          <a:xfrm>
            <a:off x="332656" y="3878537"/>
            <a:ext cx="6192688" cy="0"/>
          </a:xfrm>
          <a:prstGeom prst="line">
            <a:avLst/>
          </a:prstGeom>
          <a:ln w="22225">
            <a:solidFill>
              <a:srgbClr val="FF3399"/>
            </a:solidFill>
          </a:ln>
        </p:spPr>
        <p:style>
          <a:lnRef idx="1">
            <a:schemeClr val="accent1"/>
          </a:lnRef>
          <a:fillRef idx="0">
            <a:schemeClr val="accent1"/>
          </a:fillRef>
          <a:effectRef idx="0">
            <a:schemeClr val="accent1"/>
          </a:effectRef>
          <a:fontRef idx="minor">
            <a:schemeClr val="tx1"/>
          </a:fontRef>
        </p:style>
      </p:cxnSp>
      <p:pic>
        <p:nvPicPr>
          <p:cNvPr id="40"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88602" y="95413"/>
            <a:ext cx="766044" cy="778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テキスト ボックス 48"/>
          <p:cNvSpPr txBox="1"/>
          <p:nvPr/>
        </p:nvSpPr>
        <p:spPr>
          <a:xfrm>
            <a:off x="4437112" y="0"/>
            <a:ext cx="2316660" cy="492443"/>
          </a:xfrm>
          <a:prstGeom prst="rect">
            <a:avLst/>
          </a:prstGeom>
          <a:noFill/>
        </p:spPr>
        <p:txBody>
          <a:bodyPr wrap="none" rtlCol="0">
            <a:spAutoFit/>
          </a:bodyPr>
          <a:lstStyle/>
          <a:p>
            <a:pPr algn="r"/>
            <a:r>
              <a:rPr kumimoji="1" lang="en-US" altLang="ja-JP" sz="2500" dirty="0">
                <a:solidFill>
                  <a:schemeClr val="bg1">
                    <a:lumMod val="50000"/>
                  </a:schemeClr>
                </a:solidFill>
                <a:latin typeface="Century" panose="02040604050505020304" pitchFamily="18" charset="0"/>
              </a:rPr>
              <a:t>News Release</a:t>
            </a:r>
            <a:endParaRPr kumimoji="1" lang="ja-JP" altLang="en-US" sz="2500" dirty="0">
              <a:solidFill>
                <a:schemeClr val="bg1">
                  <a:lumMod val="50000"/>
                </a:schemeClr>
              </a:solidFill>
              <a:latin typeface="Century" panose="02040604050505020304" pitchFamily="18" charset="0"/>
            </a:endParaRPr>
          </a:p>
        </p:txBody>
      </p:sp>
      <p:sp>
        <p:nvSpPr>
          <p:cNvPr id="56" name="テキスト ボックス 55"/>
          <p:cNvSpPr txBox="1"/>
          <p:nvPr/>
        </p:nvSpPr>
        <p:spPr>
          <a:xfrm>
            <a:off x="188640" y="9129464"/>
            <a:ext cx="6552728" cy="738985"/>
          </a:xfrm>
          <a:prstGeom prst="rect">
            <a:avLst/>
          </a:prstGeom>
          <a:noFill/>
          <a:ln>
            <a:solidFill>
              <a:schemeClr val="tx1"/>
            </a:solidFill>
          </a:ln>
        </p:spPr>
        <p:txBody>
          <a:bodyPr wrap="square" rtlCol="0">
            <a:spAutoFit/>
          </a:bodyPr>
          <a:lstStyle/>
          <a:p>
            <a:pPr>
              <a:lnSpc>
                <a:spcPct val="150000"/>
              </a:lnSpc>
            </a:pPr>
            <a:r>
              <a:rPr lang="ja-JP" altLang="en-US" sz="1000" b="1" dirty="0">
                <a:latin typeface="BIZ UDPゴシック" panose="020B0400000000000000" pitchFamily="50" charset="-128"/>
                <a:ea typeface="BIZ UDPゴシック" panose="020B0400000000000000" pitchFamily="50" charset="-128"/>
              </a:rPr>
              <a:t>＜報道関係の方からのお問い合わせ先＞　</a:t>
            </a:r>
            <a:r>
              <a:rPr lang="ja-JP" altLang="en-US" sz="1000" dirty="0">
                <a:latin typeface="BIZ UDPゴシック" panose="020B0400000000000000" pitchFamily="50" charset="-128"/>
                <a:ea typeface="BIZ UDPゴシック" panose="020B0400000000000000" pitchFamily="50" charset="-128"/>
              </a:rPr>
              <a:t>　</a:t>
            </a:r>
            <a:endParaRPr lang="en-US" altLang="zh-CN" sz="1000" dirty="0">
              <a:latin typeface="BIZ UDPゴシック" panose="020B0400000000000000" pitchFamily="50" charset="-128"/>
              <a:ea typeface="BIZ UDPゴシック" panose="020B0400000000000000" pitchFamily="50" charset="-128"/>
            </a:endParaRPr>
          </a:p>
          <a:p>
            <a:pPr algn="l"/>
            <a:r>
              <a:rPr lang="zh-CN" altLang="en-US" sz="1100" dirty="0">
                <a:latin typeface="BIZ UDPゴシック" panose="020B0400000000000000" pitchFamily="50" charset="-128"/>
                <a:ea typeface="BIZ UDPゴシック" panose="020B0400000000000000" pitchFamily="50" charset="-128"/>
              </a:rPr>
              <a:t>取材</a:t>
            </a:r>
            <a:r>
              <a:rPr lang="ja-JP" altLang="en-US" sz="1100" dirty="0">
                <a:latin typeface="BIZ UDPゴシック" panose="020B0400000000000000" pitchFamily="50" charset="-128"/>
                <a:ea typeface="BIZ UDPゴシック" panose="020B0400000000000000" pitchFamily="50" charset="-128"/>
              </a:rPr>
              <a:t>申込みなど　（幹事社担当）</a:t>
            </a:r>
            <a:r>
              <a:rPr lang="ja-JP" altLang="en-US" sz="1100" dirty="0">
                <a:solidFill>
                  <a:srgbClr val="000000"/>
                </a:solidFill>
                <a:latin typeface="BIZ UDPゴシック" panose="020B0400000000000000" pitchFamily="50" charset="-128"/>
                <a:ea typeface="BIZ UDPゴシック" panose="020B0400000000000000" pitchFamily="50" charset="-128"/>
              </a:rPr>
              <a:t>黄桜</a:t>
            </a:r>
            <a:r>
              <a:rPr lang="zh-TW" altLang="en-US" sz="1100" i="0" dirty="0">
                <a:solidFill>
                  <a:srgbClr val="000000"/>
                </a:solidFill>
                <a:effectLst/>
                <a:latin typeface="BIZ UDPゴシック" panose="020B0400000000000000" pitchFamily="50" charset="-128"/>
                <a:ea typeface="BIZ UDPゴシック" panose="020B0400000000000000" pitchFamily="50" charset="-128"/>
              </a:rPr>
              <a:t>㈱営業統括部　太矢　克彦</a:t>
            </a:r>
            <a:r>
              <a:rPr lang="ja-JP" altLang="en-US" sz="1100" i="0" dirty="0">
                <a:solidFill>
                  <a:srgbClr val="000000"/>
                </a:solidFill>
                <a:effectLst/>
                <a:latin typeface="BIZ UDPゴシック" panose="020B0400000000000000" pitchFamily="50" charset="-128"/>
                <a:ea typeface="BIZ UDPゴシック" panose="020B0400000000000000" pitchFamily="50" charset="-128"/>
              </a:rPr>
              <a:t>・</a:t>
            </a:r>
            <a:r>
              <a:rPr lang="zh-TW" altLang="en-US" sz="1100" i="0" dirty="0">
                <a:solidFill>
                  <a:srgbClr val="000000"/>
                </a:solidFill>
                <a:effectLst/>
                <a:latin typeface="BIZ UDPゴシック" panose="020B0400000000000000" pitchFamily="50" charset="-128"/>
                <a:ea typeface="BIZ UDPゴシック" panose="020B0400000000000000" pitchFamily="50" charset="-128"/>
              </a:rPr>
              <a:t>西田　友希</a:t>
            </a:r>
          </a:p>
          <a:p>
            <a:pPr>
              <a:lnSpc>
                <a:spcPct val="150000"/>
              </a:lnSpc>
            </a:pPr>
            <a:r>
              <a:rPr lang="zh-CN" altLang="en-US" sz="1000" dirty="0">
                <a:latin typeface="BIZ UDPゴシック" panose="020B0400000000000000" pitchFamily="50" charset="-128"/>
                <a:ea typeface="BIZ UDPゴシック" panose="020B0400000000000000" pitchFamily="50" charset="-128"/>
              </a:rPr>
              <a:t>　　</a:t>
            </a:r>
            <a:r>
              <a:rPr lang="ja-JP" altLang="en-US" sz="1000" dirty="0">
                <a:latin typeface="BIZ UDPゴシック" panose="020B0400000000000000" pitchFamily="50" charset="-128"/>
                <a:ea typeface="BIZ UDPゴシック" panose="020B0400000000000000" pitchFamily="50" charset="-128"/>
              </a:rPr>
              <a:t>　　　　　　　　　　　　　　　　　　　　　　　　　　　　　　      　</a:t>
            </a:r>
            <a:r>
              <a:rPr lang="en-US" altLang="zh-CN" sz="1200" dirty="0">
                <a:latin typeface="BIZ UDPゴシック" panose="020B0400000000000000" pitchFamily="50" charset="-128"/>
                <a:ea typeface="BIZ UDPゴシック" panose="020B0400000000000000" pitchFamily="50" charset="-128"/>
              </a:rPr>
              <a:t>Tel:</a:t>
            </a:r>
            <a:r>
              <a:rPr lang="ja-JP" altLang="en-US" sz="1200" dirty="0">
                <a:latin typeface="BIZ UDPゴシック" panose="020B0400000000000000" pitchFamily="50" charset="-128"/>
                <a:ea typeface="BIZ UDPゴシック" panose="020B0400000000000000" pitchFamily="50" charset="-128"/>
              </a:rPr>
              <a:t>　</a:t>
            </a:r>
            <a:r>
              <a:rPr lang="en-US" altLang="ja-JP" sz="1200" b="0" i="0" dirty="0">
                <a:solidFill>
                  <a:srgbClr val="000000"/>
                </a:solidFill>
                <a:effectLst/>
                <a:latin typeface="ヒラギノ角ゴ Pro W3" panose="020B0300000000000000" pitchFamily="34" charset="-128"/>
                <a:ea typeface="ヒラギノ角ゴ Pro W3" panose="020B0300000000000000" pitchFamily="34" charset="-128"/>
              </a:rPr>
              <a:t>075-611-8115</a:t>
            </a:r>
            <a:r>
              <a:rPr lang="ja-JP" altLang="en-US" sz="1200" dirty="0">
                <a:latin typeface="BIZ UDPゴシック" panose="020B0400000000000000" pitchFamily="50" charset="-128"/>
                <a:ea typeface="BIZ UDPゴシック" panose="020B0400000000000000" pitchFamily="50" charset="-128"/>
              </a:rPr>
              <a:t>　　</a:t>
            </a:r>
            <a:r>
              <a:rPr lang="en-US" altLang="zh-CN" sz="1200" dirty="0">
                <a:latin typeface="BIZ UDPゴシック" panose="020B0400000000000000" pitchFamily="50" charset="-128"/>
                <a:ea typeface="BIZ UDPゴシック" panose="020B0400000000000000" pitchFamily="50" charset="-128"/>
              </a:rPr>
              <a:t> Fax:</a:t>
            </a:r>
            <a:r>
              <a:rPr lang="en-US" altLang="ja-JP" sz="1200" b="0" i="0" dirty="0">
                <a:solidFill>
                  <a:srgbClr val="000000"/>
                </a:solidFill>
                <a:effectLst/>
                <a:latin typeface="ヒラギノ角ゴ Pro W3" panose="020B0300000000000000" pitchFamily="34" charset="-128"/>
                <a:ea typeface="ヒラギノ角ゴ Pro W3" panose="020B0300000000000000" pitchFamily="34" charset="-128"/>
              </a:rPr>
              <a:t>075-611-8177</a:t>
            </a:r>
            <a:endParaRPr lang="en-US" altLang="zh-CN" sz="1200" dirty="0">
              <a:latin typeface="BIZ UDPゴシック" panose="020B0400000000000000" pitchFamily="50" charset="-128"/>
              <a:ea typeface="BIZ UDPゴシック" panose="020B0400000000000000" pitchFamily="50" charset="-128"/>
            </a:endParaRPr>
          </a:p>
        </p:txBody>
      </p:sp>
      <p:cxnSp>
        <p:nvCxnSpPr>
          <p:cNvPr id="59" name="直線コネクタ 58"/>
          <p:cNvCxnSpPr/>
          <p:nvPr/>
        </p:nvCxnSpPr>
        <p:spPr>
          <a:xfrm>
            <a:off x="404664" y="1136576"/>
            <a:ext cx="6192688" cy="0"/>
          </a:xfrm>
          <a:prstGeom prst="line">
            <a:avLst/>
          </a:prstGeom>
          <a:ln w="22225">
            <a:solidFill>
              <a:srgbClr val="FF3399"/>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2F502366-22EF-FF72-1352-2995ECE796FA}"/>
              </a:ext>
            </a:extLst>
          </p:cNvPr>
          <p:cNvSpPr txBox="1"/>
          <p:nvPr/>
        </p:nvSpPr>
        <p:spPr>
          <a:xfrm>
            <a:off x="908720" y="200472"/>
            <a:ext cx="2874505" cy="569387"/>
          </a:xfrm>
          <a:prstGeom prst="rect">
            <a:avLst/>
          </a:prstGeom>
          <a:noFill/>
        </p:spPr>
        <p:txBody>
          <a:bodyPr wrap="none" rtlCol="0">
            <a:spAutoFit/>
          </a:bodyPr>
          <a:lstStyle/>
          <a:p>
            <a:pPr>
              <a:lnSpc>
                <a:spcPct val="125000"/>
              </a:lnSpc>
            </a:pPr>
            <a:r>
              <a:rPr kumimoji="1" lang="ja-JP" altLang="en-US" sz="1100" dirty="0">
                <a:latin typeface="+mj-ea"/>
                <a:ea typeface="+mj-ea"/>
              </a:rPr>
              <a:t>   </a:t>
            </a:r>
            <a:r>
              <a:rPr kumimoji="1" lang="ja-JP" altLang="en-US" sz="1050" dirty="0">
                <a:latin typeface="HGP創英ﾌﾟﾚｾﾞﾝｽEB" panose="02020800000000000000" pitchFamily="18" charset="-128"/>
                <a:ea typeface="HGP創英ﾌﾟﾚｾﾞﾝｽEB" panose="02020800000000000000" pitchFamily="18" charset="-128"/>
              </a:rPr>
              <a:t>灘・伏見の酒造８社</a:t>
            </a:r>
            <a:endParaRPr kumimoji="1" lang="en-US" altLang="ja-JP" sz="1050" dirty="0">
              <a:latin typeface="HGP創英ﾌﾟﾚｾﾞﾝｽEB" panose="02020800000000000000" pitchFamily="18" charset="-128"/>
              <a:ea typeface="HGP創英ﾌﾟﾚｾﾞﾝｽEB" panose="02020800000000000000" pitchFamily="18" charset="-128"/>
            </a:endParaRPr>
          </a:p>
          <a:p>
            <a:pPr>
              <a:lnSpc>
                <a:spcPct val="125000"/>
              </a:lnSpc>
            </a:pPr>
            <a:r>
              <a:rPr kumimoji="1" lang="ja-JP" altLang="en-US" sz="1600" dirty="0">
                <a:latin typeface="HGP創英ﾌﾟﾚｾﾞﾝｽEB" panose="02020800000000000000" pitchFamily="18" charset="-128"/>
                <a:ea typeface="HGP創英ﾌﾟﾚｾﾞﾝｽEB" panose="02020800000000000000" pitchFamily="18" charset="-128"/>
              </a:rPr>
              <a:t>「日本酒がうまい！」推進委員会</a:t>
            </a:r>
          </a:p>
        </p:txBody>
      </p:sp>
      <p:pic>
        <p:nvPicPr>
          <p:cNvPr id="19" name="図 18" descr="アイコン&#10;&#10;自動的に生成された説明">
            <a:extLst>
              <a:ext uri="{FF2B5EF4-FFF2-40B4-BE49-F238E27FC236}">
                <a16:creationId xmlns:a16="http://schemas.microsoft.com/office/drawing/2014/main" id="{2274E6DD-0533-C6D8-DEDB-42F5062E0B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3296" y="1296355"/>
            <a:ext cx="360040" cy="1634674"/>
          </a:xfrm>
          <a:prstGeom prst="rect">
            <a:avLst/>
          </a:prstGeom>
        </p:spPr>
      </p:pic>
      <p:pic>
        <p:nvPicPr>
          <p:cNvPr id="21" name="図 20" descr="緑のボトル&#10;&#10;自動的に生成された説明">
            <a:extLst>
              <a:ext uri="{FF2B5EF4-FFF2-40B4-BE49-F238E27FC236}">
                <a16:creationId xmlns:a16="http://schemas.microsoft.com/office/drawing/2014/main" id="{97AC64E7-9264-5959-296E-C32492FC9E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655" y="1281826"/>
            <a:ext cx="432049" cy="1649204"/>
          </a:xfrm>
          <a:prstGeom prst="rect">
            <a:avLst/>
          </a:prstGeom>
        </p:spPr>
      </p:pic>
      <p:pic>
        <p:nvPicPr>
          <p:cNvPr id="23" name="図 22" descr="花瓶に入っている瓶&#10;&#10;自動的に生成された説明">
            <a:extLst>
              <a:ext uri="{FF2B5EF4-FFF2-40B4-BE49-F238E27FC236}">
                <a16:creationId xmlns:a16="http://schemas.microsoft.com/office/drawing/2014/main" id="{806E3977-FC12-4396-C085-48C917CFB5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5024" y="1640632"/>
            <a:ext cx="432048" cy="1264037"/>
          </a:xfrm>
          <a:prstGeom prst="rect">
            <a:avLst/>
          </a:prstGeom>
        </p:spPr>
      </p:pic>
      <p:pic>
        <p:nvPicPr>
          <p:cNvPr id="25" name="図 24" descr="アイコン が含まれている画像&#10;&#10;自動的に生成された説明">
            <a:extLst>
              <a:ext uri="{FF2B5EF4-FFF2-40B4-BE49-F238E27FC236}">
                <a16:creationId xmlns:a16="http://schemas.microsoft.com/office/drawing/2014/main" id="{BFEA961C-F068-CE2E-00A6-6876DA4C0B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8920" y="1280592"/>
            <a:ext cx="434738" cy="1637148"/>
          </a:xfrm>
          <a:prstGeom prst="rect">
            <a:avLst/>
          </a:prstGeom>
        </p:spPr>
      </p:pic>
      <p:pic>
        <p:nvPicPr>
          <p:cNvPr id="26" name="図 25">
            <a:extLst>
              <a:ext uri="{FF2B5EF4-FFF2-40B4-BE49-F238E27FC236}">
                <a16:creationId xmlns:a16="http://schemas.microsoft.com/office/drawing/2014/main" id="{6426144E-5021-4D54-8D9E-092E78F8C639}"/>
              </a:ext>
            </a:extLst>
          </p:cNvPr>
          <p:cNvPicPr>
            <a:picLocks noChangeAspect="1"/>
          </p:cNvPicPr>
          <p:nvPr/>
        </p:nvPicPr>
        <p:blipFill>
          <a:blip r:embed="rId7"/>
          <a:stretch>
            <a:fillRect/>
          </a:stretch>
        </p:blipFill>
        <p:spPr>
          <a:xfrm>
            <a:off x="1844824" y="1245050"/>
            <a:ext cx="504056" cy="1685979"/>
          </a:xfrm>
          <a:prstGeom prst="rect">
            <a:avLst/>
          </a:prstGeom>
        </p:spPr>
      </p:pic>
      <p:pic>
        <p:nvPicPr>
          <p:cNvPr id="28" name="図 27">
            <a:extLst>
              <a:ext uri="{FF2B5EF4-FFF2-40B4-BE49-F238E27FC236}">
                <a16:creationId xmlns:a16="http://schemas.microsoft.com/office/drawing/2014/main" id="{98CCFE4F-FC14-6313-9EA9-043C2DCC4E16}"/>
              </a:ext>
            </a:extLst>
          </p:cNvPr>
          <p:cNvPicPr>
            <a:picLocks noChangeAspect="1"/>
          </p:cNvPicPr>
          <p:nvPr/>
        </p:nvPicPr>
        <p:blipFill>
          <a:blip r:embed="rId8"/>
          <a:stretch>
            <a:fillRect/>
          </a:stretch>
        </p:blipFill>
        <p:spPr>
          <a:xfrm>
            <a:off x="5229200" y="1280592"/>
            <a:ext cx="478698" cy="1650437"/>
          </a:xfrm>
          <a:prstGeom prst="rect">
            <a:avLst/>
          </a:prstGeom>
        </p:spPr>
      </p:pic>
      <p:pic>
        <p:nvPicPr>
          <p:cNvPr id="30" name="図 29" descr="緑のボトル&#10;&#10;自動的に生成された説明">
            <a:extLst>
              <a:ext uri="{FF2B5EF4-FFF2-40B4-BE49-F238E27FC236}">
                <a16:creationId xmlns:a16="http://schemas.microsoft.com/office/drawing/2014/main" id="{254FC23B-3931-1D9E-EAB1-E52ABA58A6F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93096" y="1226840"/>
            <a:ext cx="690888" cy="1704189"/>
          </a:xfrm>
          <a:prstGeom prst="rect">
            <a:avLst/>
          </a:prstGeom>
        </p:spPr>
      </p:pic>
      <p:pic>
        <p:nvPicPr>
          <p:cNvPr id="6" name="図 5" descr="文字が書かれている&#10;&#10;中程度の精度で自動的に生成された説明">
            <a:extLst>
              <a:ext uri="{FF2B5EF4-FFF2-40B4-BE49-F238E27FC236}">
                <a16:creationId xmlns:a16="http://schemas.microsoft.com/office/drawing/2014/main" id="{2206CADC-8868-AAB8-ECB1-C6755C7D6F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2737" y="1221873"/>
            <a:ext cx="517845" cy="1709156"/>
          </a:xfrm>
          <a:prstGeom prst="rect">
            <a:avLst/>
          </a:prstGeom>
        </p:spPr>
      </p:pic>
      <p:sp>
        <p:nvSpPr>
          <p:cNvPr id="14" name="テキスト ボックス 13">
            <a:extLst>
              <a:ext uri="{FF2B5EF4-FFF2-40B4-BE49-F238E27FC236}">
                <a16:creationId xmlns:a16="http://schemas.microsoft.com/office/drawing/2014/main" id="{9A0702DC-A86E-374C-D594-4E68EBD7E8B2}"/>
              </a:ext>
            </a:extLst>
          </p:cNvPr>
          <p:cNvSpPr txBox="1"/>
          <p:nvPr/>
        </p:nvSpPr>
        <p:spPr>
          <a:xfrm>
            <a:off x="260648" y="3944888"/>
            <a:ext cx="2736304" cy="667170"/>
          </a:xfrm>
          <a:prstGeom prst="rect">
            <a:avLst/>
          </a:prstGeom>
          <a:noFill/>
        </p:spPr>
        <p:txBody>
          <a:bodyPr wrap="square" rtlCol="0">
            <a:spAutoFit/>
          </a:bodyPr>
          <a:lstStyle/>
          <a:p>
            <a:pPr>
              <a:lnSpc>
                <a:spcPct val="125000"/>
              </a:lnSpc>
            </a:pPr>
            <a:r>
              <a:rPr lang="ja-JP" altLang="en-US" sz="1050" dirty="0">
                <a:latin typeface="BIZ UDPゴシック" panose="020B0400000000000000" pitchFamily="50" charset="-128"/>
                <a:ea typeface="BIZ UDPゴシック" panose="020B0400000000000000" pitchFamily="50" charset="-128"/>
              </a:rPr>
              <a:t>各社自慢のプレミアムな日本酒や、</a:t>
            </a:r>
            <a:endParaRPr lang="en-US" altLang="ja-JP" sz="1050" dirty="0">
              <a:latin typeface="BIZ UDPゴシック" panose="020B0400000000000000" pitchFamily="50" charset="-128"/>
              <a:ea typeface="BIZ UDPゴシック" panose="020B0400000000000000" pitchFamily="50" charset="-128"/>
            </a:endParaRPr>
          </a:p>
          <a:p>
            <a:pPr>
              <a:lnSpc>
                <a:spcPct val="125000"/>
              </a:lnSpc>
            </a:pPr>
            <a:r>
              <a:rPr lang="ja-JP" altLang="en-US" sz="1050" dirty="0">
                <a:latin typeface="BIZ UDPゴシック" panose="020B0400000000000000" pitchFamily="50" charset="-128"/>
                <a:ea typeface="BIZ UDPゴシック" panose="020B0400000000000000" pitchFamily="50" charset="-128"/>
              </a:rPr>
              <a:t>オリジナルショップでしか手に入らない</a:t>
            </a:r>
            <a:endParaRPr lang="en-US" altLang="ja-JP" sz="1050" dirty="0">
              <a:latin typeface="BIZ UDPゴシック" panose="020B0400000000000000" pitchFamily="50" charset="-128"/>
              <a:ea typeface="BIZ UDPゴシック" panose="020B0400000000000000" pitchFamily="50" charset="-128"/>
            </a:endParaRPr>
          </a:p>
          <a:p>
            <a:pPr>
              <a:lnSpc>
                <a:spcPct val="125000"/>
              </a:lnSpc>
            </a:pPr>
            <a:r>
              <a:rPr lang="ja-JP" altLang="en-US" sz="1050" dirty="0">
                <a:latin typeface="BIZ UDPゴシック" panose="020B0400000000000000" pitchFamily="50" charset="-128"/>
                <a:ea typeface="BIZ UDPゴシック" panose="020B0400000000000000" pitchFamily="50" charset="-128"/>
              </a:rPr>
              <a:t>「限定グッズ」がもれなく出てきます！</a:t>
            </a:r>
          </a:p>
        </p:txBody>
      </p:sp>
      <p:sp>
        <p:nvSpPr>
          <p:cNvPr id="16" name="テキスト ボックス 15">
            <a:extLst>
              <a:ext uri="{FF2B5EF4-FFF2-40B4-BE49-F238E27FC236}">
                <a16:creationId xmlns:a16="http://schemas.microsoft.com/office/drawing/2014/main" id="{D2939C3A-1EB9-06F1-FBF6-ED1592ABA10E}"/>
              </a:ext>
            </a:extLst>
          </p:cNvPr>
          <p:cNvSpPr txBox="1"/>
          <p:nvPr/>
        </p:nvSpPr>
        <p:spPr>
          <a:xfrm>
            <a:off x="332656" y="5745088"/>
            <a:ext cx="3839513" cy="323165"/>
          </a:xfrm>
          <a:prstGeom prst="rect">
            <a:avLst/>
          </a:prstGeom>
          <a:noFill/>
        </p:spPr>
        <p:txBody>
          <a:bodyPr wrap="none" rtlCol="0">
            <a:spAutoFit/>
          </a:bodyPr>
          <a:lstStyle/>
          <a:p>
            <a:r>
              <a:rPr lang="ja-JP" altLang="en-US" sz="1500" dirty="0">
                <a:latin typeface="+mj-ea"/>
                <a:ea typeface="+mj-ea"/>
              </a:rPr>
              <a:t>色</a:t>
            </a:r>
            <a:r>
              <a:rPr kumimoji="1" lang="ja-JP" altLang="en-US" sz="1500" dirty="0">
                <a:latin typeface="+mj-ea"/>
                <a:ea typeface="+mj-ea"/>
              </a:rPr>
              <a:t>とりどりのランタンテラスが秋空を彩る</a:t>
            </a:r>
          </a:p>
        </p:txBody>
      </p:sp>
      <p:cxnSp>
        <p:nvCxnSpPr>
          <p:cNvPr id="17" name="直線コネクタ 16">
            <a:extLst>
              <a:ext uri="{FF2B5EF4-FFF2-40B4-BE49-F238E27FC236}">
                <a16:creationId xmlns:a16="http://schemas.microsoft.com/office/drawing/2014/main" id="{18FDCE06-257F-C015-AD6E-F5B5D252764F}"/>
              </a:ext>
            </a:extLst>
          </p:cNvPr>
          <p:cNvCxnSpPr/>
          <p:nvPr/>
        </p:nvCxnSpPr>
        <p:spPr>
          <a:xfrm>
            <a:off x="332656" y="6068253"/>
            <a:ext cx="6192688" cy="0"/>
          </a:xfrm>
          <a:prstGeom prst="line">
            <a:avLst/>
          </a:prstGeom>
          <a:ln w="22225">
            <a:solidFill>
              <a:srgbClr val="FF3399"/>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AF389BC8-9253-8181-6ABF-CC3FC06EBBDE}"/>
              </a:ext>
            </a:extLst>
          </p:cNvPr>
          <p:cNvSpPr txBox="1"/>
          <p:nvPr/>
        </p:nvSpPr>
        <p:spPr>
          <a:xfrm>
            <a:off x="188640" y="6140261"/>
            <a:ext cx="4392488" cy="465192"/>
          </a:xfrm>
          <a:prstGeom prst="rect">
            <a:avLst/>
          </a:prstGeom>
          <a:noFill/>
        </p:spPr>
        <p:txBody>
          <a:bodyPr wrap="square" rtlCol="0">
            <a:spAutoFit/>
          </a:bodyPr>
          <a:lstStyle/>
          <a:p>
            <a:pPr>
              <a:lnSpc>
                <a:spcPct val="125000"/>
              </a:lnSpc>
            </a:pPr>
            <a:r>
              <a:rPr lang="ja-JP" altLang="en-US" sz="1050" dirty="0">
                <a:latin typeface="BIZ UDPゴシック" panose="020B0400000000000000" pitchFamily="50" charset="-128"/>
                <a:ea typeface="BIZ UDPゴシック" panose="020B0400000000000000" pitchFamily="50" charset="-128"/>
              </a:rPr>
              <a:t>さまざまな色のランタンが会場を飾り、秋の外飲みを演出すると共に、フォトスポットとしても、楽しんでいただけます。</a:t>
            </a:r>
          </a:p>
        </p:txBody>
      </p:sp>
      <p:pic>
        <p:nvPicPr>
          <p:cNvPr id="11" name="図 10">
            <a:extLst>
              <a:ext uri="{FF2B5EF4-FFF2-40B4-BE49-F238E27FC236}">
                <a16:creationId xmlns:a16="http://schemas.microsoft.com/office/drawing/2014/main" id="{632AE8F6-89B4-5291-B1AD-1F9863C50549}"/>
              </a:ext>
            </a:extLst>
          </p:cNvPr>
          <p:cNvPicPr>
            <a:picLocks noChangeAspect="1"/>
          </p:cNvPicPr>
          <p:nvPr/>
        </p:nvPicPr>
        <p:blipFill>
          <a:blip r:embed="rId11"/>
          <a:stretch>
            <a:fillRect/>
          </a:stretch>
        </p:blipFill>
        <p:spPr>
          <a:xfrm>
            <a:off x="4653136" y="5889104"/>
            <a:ext cx="2038634" cy="1395607"/>
          </a:xfrm>
          <a:prstGeom prst="rect">
            <a:avLst/>
          </a:prstGeom>
        </p:spPr>
      </p:pic>
      <p:pic>
        <p:nvPicPr>
          <p:cNvPr id="3" name="図 2">
            <a:extLst>
              <a:ext uri="{FF2B5EF4-FFF2-40B4-BE49-F238E27FC236}">
                <a16:creationId xmlns:a16="http://schemas.microsoft.com/office/drawing/2014/main" id="{75357F6F-AE41-6464-7AF2-AD22AF51F615}"/>
              </a:ext>
            </a:extLst>
          </p:cNvPr>
          <p:cNvPicPr>
            <a:picLocks noChangeAspect="1"/>
          </p:cNvPicPr>
          <p:nvPr/>
        </p:nvPicPr>
        <p:blipFill>
          <a:blip r:embed="rId12"/>
          <a:stretch>
            <a:fillRect/>
          </a:stretch>
        </p:blipFill>
        <p:spPr>
          <a:xfrm>
            <a:off x="2348880" y="4016896"/>
            <a:ext cx="4392488" cy="1658599"/>
          </a:xfrm>
          <a:prstGeom prst="rect">
            <a:avLst/>
          </a:prstGeom>
        </p:spPr>
      </p:pic>
      <p:sp>
        <p:nvSpPr>
          <p:cNvPr id="4" name="テキスト ボックス 3">
            <a:extLst>
              <a:ext uri="{FF2B5EF4-FFF2-40B4-BE49-F238E27FC236}">
                <a16:creationId xmlns:a16="http://schemas.microsoft.com/office/drawing/2014/main" id="{EDC1982A-D301-B26F-471C-CABE7F92D375}"/>
              </a:ext>
            </a:extLst>
          </p:cNvPr>
          <p:cNvSpPr txBox="1"/>
          <p:nvPr/>
        </p:nvSpPr>
        <p:spPr>
          <a:xfrm>
            <a:off x="3284984" y="9273480"/>
            <a:ext cx="576064" cy="216024"/>
          </a:xfrm>
          <a:prstGeom prst="rect">
            <a:avLst/>
          </a:prstGeom>
          <a:noFill/>
        </p:spPr>
        <p:txBody>
          <a:bodyPr wrap="square" rtlCol="0">
            <a:spAutoFit/>
          </a:bodyPr>
          <a:lstStyle/>
          <a:p>
            <a:r>
              <a:rPr kumimoji="1" lang="ja-JP" altLang="en-US" sz="800" dirty="0"/>
              <a:t>た　や</a:t>
            </a:r>
          </a:p>
        </p:txBody>
      </p:sp>
    </p:spTree>
    <p:extLst>
      <p:ext uri="{BB962C8B-B14F-4D97-AF65-F5344CB8AC3E}">
        <p14:creationId xmlns:p14="http://schemas.microsoft.com/office/powerpoint/2010/main" val="2136327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8507" y="200472"/>
            <a:ext cx="6597352" cy="43204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050261" y="231830"/>
            <a:ext cx="4647426" cy="369332"/>
          </a:xfrm>
          <a:prstGeom prst="rect">
            <a:avLst/>
          </a:prstGeom>
          <a:noFill/>
        </p:spPr>
        <p:txBody>
          <a:bodyPr wrap="none" rtlCol="0">
            <a:spAutoFit/>
          </a:bodyPr>
          <a:lstStyle/>
          <a:p>
            <a:pPr algn="ctr"/>
            <a:r>
              <a:rPr kumimoji="1" lang="ja-JP" altLang="en-US" dirty="0">
                <a:latin typeface="+mj-ea"/>
                <a:ea typeface="+mj-ea"/>
              </a:rPr>
              <a:t>「日本酒ランタン夜市」点灯式 取材申込書</a:t>
            </a:r>
          </a:p>
        </p:txBody>
      </p:sp>
      <p:sp>
        <p:nvSpPr>
          <p:cNvPr id="5" name="テキスト ボックス 4"/>
          <p:cNvSpPr txBox="1"/>
          <p:nvPr/>
        </p:nvSpPr>
        <p:spPr>
          <a:xfrm>
            <a:off x="332656" y="1136576"/>
            <a:ext cx="5634876" cy="830997"/>
          </a:xfrm>
          <a:prstGeom prst="rect">
            <a:avLst/>
          </a:prstGeom>
          <a:noFill/>
        </p:spPr>
        <p:txBody>
          <a:bodyPr wrap="none" rtlCol="0">
            <a:spAutoFit/>
          </a:bodyPr>
          <a:lstStyle/>
          <a:p>
            <a:r>
              <a:rPr kumimoji="1" lang="en-US" altLang="ja-JP" sz="1600" dirty="0">
                <a:latin typeface="BIZ UDPゴシック" panose="020B0400000000000000" pitchFamily="50" charset="-128"/>
                <a:ea typeface="BIZ UDPゴシック" panose="020B0400000000000000" pitchFamily="50" charset="-128"/>
              </a:rPr>
              <a:t>2023</a:t>
            </a:r>
            <a:r>
              <a:rPr lang="ja-JP" altLang="en-US" sz="1600" dirty="0">
                <a:latin typeface="BIZ UDPゴシック" panose="020B0400000000000000" pitchFamily="50" charset="-128"/>
                <a:ea typeface="BIZ UDPゴシック" panose="020B0400000000000000" pitchFamily="50" charset="-128"/>
              </a:rPr>
              <a:t>年</a:t>
            </a:r>
            <a:r>
              <a:rPr lang="en-US" altLang="ja-JP" sz="1600" dirty="0">
                <a:latin typeface="BIZ UDPゴシック" panose="020B0400000000000000" pitchFamily="50" charset="-128"/>
                <a:ea typeface="BIZ UDPゴシック" panose="020B0400000000000000" pitchFamily="50" charset="-128"/>
              </a:rPr>
              <a:t>11</a:t>
            </a:r>
            <a:r>
              <a:rPr lang="ja-JP" altLang="en-US" sz="1600" dirty="0">
                <a:latin typeface="BIZ UDPゴシック" panose="020B0400000000000000" pitchFamily="50" charset="-128"/>
                <a:ea typeface="BIZ UDPゴシック" panose="020B0400000000000000" pitchFamily="50" charset="-128"/>
              </a:rPr>
              <a:t>月</a:t>
            </a:r>
            <a:r>
              <a:rPr lang="en-US" altLang="ja-JP" sz="1600" dirty="0">
                <a:latin typeface="BIZ UDPゴシック" panose="020B0400000000000000" pitchFamily="50" charset="-128"/>
                <a:ea typeface="BIZ UDPゴシック" panose="020B0400000000000000" pitchFamily="50" charset="-128"/>
              </a:rPr>
              <a:t>10</a:t>
            </a:r>
            <a:r>
              <a:rPr lang="ja-JP" altLang="en-US" sz="1600" dirty="0">
                <a:latin typeface="BIZ UDPゴシック" panose="020B0400000000000000" pitchFamily="50" charset="-128"/>
                <a:ea typeface="BIZ UDPゴシック" panose="020B0400000000000000" pitchFamily="50" charset="-128"/>
              </a:rPr>
              <a:t>日（金）　</a:t>
            </a:r>
            <a:r>
              <a:rPr lang="en-US" altLang="ja-JP" sz="1600" dirty="0">
                <a:latin typeface="BIZ UDPゴシック" panose="020B0400000000000000" pitchFamily="50" charset="-128"/>
                <a:ea typeface="BIZ UDPゴシック" panose="020B0400000000000000" pitchFamily="50" charset="-128"/>
              </a:rPr>
              <a:t>14</a:t>
            </a:r>
            <a:r>
              <a:rPr lang="ja-JP" altLang="en-US" sz="1600" dirty="0">
                <a:latin typeface="BIZ UDPゴシック" panose="020B0400000000000000" pitchFamily="50" charset="-128"/>
                <a:ea typeface="BIZ UDPゴシック" panose="020B0400000000000000" pitchFamily="50" charset="-128"/>
              </a:rPr>
              <a:t>：</a:t>
            </a:r>
            <a:r>
              <a:rPr lang="en-US" altLang="ja-JP" sz="1600" dirty="0">
                <a:latin typeface="BIZ UDPゴシック" panose="020B0400000000000000" pitchFamily="50" charset="-128"/>
                <a:ea typeface="BIZ UDPゴシック" panose="020B0400000000000000" pitchFamily="50" charset="-128"/>
              </a:rPr>
              <a:t>30</a:t>
            </a:r>
            <a:r>
              <a:rPr lang="ja-JP" altLang="en-US" sz="1600" dirty="0">
                <a:latin typeface="BIZ UDPゴシック" panose="020B0400000000000000" pitchFamily="50" charset="-128"/>
                <a:ea typeface="BIZ UDPゴシック" panose="020B0400000000000000" pitchFamily="50" charset="-128"/>
              </a:rPr>
              <a:t>～</a:t>
            </a:r>
            <a:r>
              <a:rPr lang="en-US" altLang="ja-JP" sz="1600" dirty="0">
                <a:latin typeface="BIZ UDPゴシック" panose="020B0400000000000000" pitchFamily="50" charset="-128"/>
                <a:ea typeface="BIZ UDPゴシック" panose="020B0400000000000000" pitchFamily="50" charset="-128"/>
              </a:rPr>
              <a:t>14</a:t>
            </a:r>
            <a:r>
              <a:rPr lang="ja-JP" altLang="en-US" sz="1600" dirty="0">
                <a:latin typeface="BIZ UDPゴシック" panose="020B0400000000000000" pitchFamily="50" charset="-128"/>
                <a:ea typeface="BIZ UDPゴシック" panose="020B0400000000000000" pitchFamily="50" charset="-128"/>
              </a:rPr>
              <a:t>：</a:t>
            </a:r>
            <a:r>
              <a:rPr lang="en-US" altLang="ja-JP" sz="1600" dirty="0">
                <a:latin typeface="BIZ UDPゴシック" panose="020B0400000000000000" pitchFamily="50" charset="-128"/>
                <a:ea typeface="BIZ UDPゴシック" panose="020B0400000000000000" pitchFamily="50" charset="-128"/>
              </a:rPr>
              <a:t>50</a:t>
            </a:r>
            <a:r>
              <a:rPr lang="ja-JP" altLang="en-US" sz="1600" dirty="0">
                <a:latin typeface="BIZ UDPゴシック" panose="020B0400000000000000" pitchFamily="50" charset="-128"/>
                <a:ea typeface="BIZ UDPゴシック" panose="020B0400000000000000" pitchFamily="50" charset="-128"/>
              </a:rPr>
              <a:t>  報道受付</a:t>
            </a:r>
            <a:endParaRPr lang="en-US" altLang="ja-JP" sz="1600" dirty="0">
              <a:latin typeface="BIZ UDPゴシック" panose="020B0400000000000000" pitchFamily="50" charset="-128"/>
              <a:ea typeface="BIZ UDPゴシック" panose="020B0400000000000000" pitchFamily="50" charset="-128"/>
            </a:endParaRPr>
          </a:p>
          <a:p>
            <a:r>
              <a:rPr kumimoji="1" lang="en-US" altLang="ja-JP" sz="1600"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14</a:t>
            </a:r>
            <a:r>
              <a:rPr kumimoji="1" lang="ja-JP" altLang="en-US" sz="1600" dirty="0">
                <a:latin typeface="BIZ UDPゴシック" panose="020B0400000000000000" pitchFamily="50" charset="-128"/>
                <a:ea typeface="BIZ UDPゴシック" panose="020B0400000000000000" pitchFamily="50" charset="-128"/>
              </a:rPr>
              <a:t>：</a:t>
            </a:r>
            <a:r>
              <a:rPr lang="en-US" altLang="ja-JP" sz="1600" dirty="0">
                <a:latin typeface="BIZ UDPゴシック" panose="020B0400000000000000" pitchFamily="50" charset="-128"/>
                <a:ea typeface="BIZ UDPゴシック" panose="020B0400000000000000" pitchFamily="50" charset="-128"/>
              </a:rPr>
              <a:t>5</a:t>
            </a:r>
            <a:r>
              <a:rPr kumimoji="1" lang="en-US" altLang="ja-JP" sz="1600" dirty="0">
                <a:latin typeface="BIZ UDPゴシック" panose="020B0400000000000000" pitchFamily="50" charset="-128"/>
                <a:ea typeface="BIZ UDPゴシック" panose="020B0400000000000000" pitchFamily="50" charset="-128"/>
              </a:rPr>
              <a:t>0</a:t>
            </a:r>
            <a:r>
              <a:rPr kumimoji="1" lang="ja-JP" altLang="en-US" sz="1600" dirty="0">
                <a:latin typeface="BIZ UDPゴシック" panose="020B0400000000000000" pitchFamily="50" charset="-128"/>
                <a:ea typeface="BIZ UDPゴシック" panose="020B0400000000000000" pitchFamily="50" charset="-128"/>
              </a:rPr>
              <a:t>～</a:t>
            </a:r>
            <a:r>
              <a:rPr kumimoji="1" lang="en-US" altLang="ja-JP" sz="1600" dirty="0">
                <a:latin typeface="BIZ UDPゴシック" panose="020B0400000000000000" pitchFamily="50" charset="-128"/>
                <a:ea typeface="BIZ UDPゴシック" panose="020B0400000000000000" pitchFamily="50" charset="-128"/>
              </a:rPr>
              <a:t>15</a:t>
            </a:r>
            <a:r>
              <a:rPr kumimoji="1" lang="ja-JP" altLang="en-US" sz="1600" dirty="0">
                <a:latin typeface="BIZ UDPゴシック" panose="020B0400000000000000" pitchFamily="50" charset="-128"/>
                <a:ea typeface="BIZ UDPゴシック" panose="020B0400000000000000" pitchFamily="50" charset="-128"/>
              </a:rPr>
              <a:t>：</a:t>
            </a:r>
            <a:r>
              <a:rPr lang="en-US" altLang="ja-JP" sz="1600" dirty="0">
                <a:latin typeface="BIZ UDPゴシック" panose="020B0400000000000000" pitchFamily="50" charset="-128"/>
                <a:ea typeface="BIZ UDPゴシック" panose="020B0400000000000000" pitchFamily="50" charset="-128"/>
              </a:rPr>
              <a:t>00</a:t>
            </a:r>
            <a:r>
              <a:rPr kumimoji="1" lang="ja-JP" altLang="en-US" sz="1600"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点灯式</a:t>
            </a:r>
            <a:r>
              <a:rPr kumimoji="1" lang="ja-JP" altLang="en-US" sz="1200" dirty="0">
                <a:latin typeface="BIZ UDPゴシック" panose="020B0400000000000000" pitchFamily="50" charset="-128"/>
                <a:ea typeface="BIZ UDPゴシック" panose="020B0400000000000000" pitchFamily="50" charset="-128"/>
              </a:rPr>
              <a:t>（雨天中止）</a:t>
            </a:r>
            <a:endParaRPr kumimoji="1" lang="en-US" altLang="ja-JP" sz="1200" dirty="0">
              <a:latin typeface="BIZ UDPゴシック" panose="020B0400000000000000" pitchFamily="50" charset="-128"/>
              <a:ea typeface="BIZ UDPゴシック" panose="020B0400000000000000" pitchFamily="50" charset="-128"/>
            </a:endParaRPr>
          </a:p>
          <a:p>
            <a:r>
              <a:rPr lang="en-US" altLang="ja-JP" sz="1600"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　       取材対応</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6" name="テキスト ボックス 5"/>
          <p:cNvSpPr txBox="1"/>
          <p:nvPr/>
        </p:nvSpPr>
        <p:spPr>
          <a:xfrm>
            <a:off x="235730" y="3060174"/>
            <a:ext cx="6386540" cy="1615827"/>
          </a:xfrm>
          <a:prstGeom prst="rect">
            <a:avLst/>
          </a:prstGeom>
          <a:noFill/>
        </p:spPr>
        <p:txBody>
          <a:bodyPr wrap="square" rtlCol="0">
            <a:spAutoFit/>
          </a:bodyPr>
          <a:lstStyle/>
          <a:p>
            <a:r>
              <a:rPr kumimoji="1" lang="ja-JP" altLang="en-US" sz="1200" dirty="0">
                <a:latin typeface="+mn-ea"/>
              </a:rPr>
              <a:t>取材申込書送付先：</a:t>
            </a:r>
            <a:r>
              <a:rPr lang="ja-JP" altLang="en-US" sz="1200" dirty="0">
                <a:solidFill>
                  <a:srgbClr val="000000"/>
                </a:solidFill>
                <a:latin typeface="BIZ UDPゴシック" panose="020B0400000000000000" pitchFamily="50" charset="-128"/>
                <a:ea typeface="BIZ UDPゴシック" panose="020B0400000000000000" pitchFamily="50" charset="-128"/>
              </a:rPr>
              <a:t>黄桜</a:t>
            </a:r>
            <a:r>
              <a:rPr lang="zh-TW" altLang="en-US" sz="1200" i="0" dirty="0">
                <a:solidFill>
                  <a:srgbClr val="000000"/>
                </a:solidFill>
                <a:effectLst/>
                <a:latin typeface="BIZ UDPゴシック" panose="020B0400000000000000" pitchFamily="50" charset="-128"/>
                <a:ea typeface="BIZ UDPゴシック" panose="020B0400000000000000" pitchFamily="50" charset="-128"/>
              </a:rPr>
              <a:t>㈱営業統括部　太矢　克彦</a:t>
            </a:r>
            <a:r>
              <a:rPr lang="ja-JP" altLang="en-US" sz="1200" i="0" dirty="0">
                <a:solidFill>
                  <a:srgbClr val="000000"/>
                </a:solidFill>
                <a:effectLst/>
                <a:latin typeface="BIZ UDPゴシック" panose="020B0400000000000000" pitchFamily="50" charset="-128"/>
                <a:ea typeface="BIZ UDPゴシック" panose="020B0400000000000000" pitchFamily="50" charset="-128"/>
              </a:rPr>
              <a:t>・</a:t>
            </a:r>
            <a:r>
              <a:rPr lang="zh-TW" altLang="en-US" sz="1200" i="0" dirty="0">
                <a:solidFill>
                  <a:srgbClr val="000000"/>
                </a:solidFill>
                <a:effectLst/>
                <a:latin typeface="BIZ UDPゴシック" panose="020B0400000000000000" pitchFamily="50" charset="-128"/>
                <a:ea typeface="BIZ UDPゴシック" panose="020B0400000000000000" pitchFamily="50" charset="-128"/>
              </a:rPr>
              <a:t>西田　友希</a:t>
            </a:r>
          </a:p>
          <a:p>
            <a:r>
              <a:rPr kumimoji="1" lang="en-US" altLang="ja-JP" sz="2300" dirty="0">
                <a:solidFill>
                  <a:srgbClr val="FF0000"/>
                </a:solidFill>
                <a:latin typeface="HGP創英角ｺﾞｼｯｸUB" panose="020B0900000000000000" pitchFamily="50" charset="-128"/>
                <a:ea typeface="HGP創英角ｺﾞｼｯｸUB" panose="020B0900000000000000" pitchFamily="50" charset="-128"/>
              </a:rPr>
              <a:t>FAX</a:t>
            </a:r>
            <a:r>
              <a:rPr kumimoji="1" lang="ja-JP" altLang="en-US" sz="2300" dirty="0">
                <a:solidFill>
                  <a:srgbClr val="FF0000"/>
                </a:solidFill>
                <a:latin typeface="HGP創英角ｺﾞｼｯｸUB" panose="020B0900000000000000" pitchFamily="50" charset="-128"/>
                <a:ea typeface="HGP創英角ｺﾞｼｯｸUB" panose="020B0900000000000000" pitchFamily="50" charset="-128"/>
              </a:rPr>
              <a:t>返信先：</a:t>
            </a:r>
            <a:r>
              <a:rPr lang="en-US" altLang="ja-JP" sz="2300" b="1" dirty="0">
                <a:solidFill>
                  <a:srgbClr val="FF0000"/>
                </a:solidFill>
              </a:rPr>
              <a:t>075-611-8177</a:t>
            </a:r>
          </a:p>
          <a:p>
            <a:pPr algn="l"/>
            <a:r>
              <a:rPr lang="ja-JP" altLang="en-US" sz="2300" dirty="0">
                <a:solidFill>
                  <a:srgbClr val="FF0000"/>
                </a:solidFill>
                <a:latin typeface="HGP創英角ｺﾞｼｯｸUB" panose="020B0900000000000000" pitchFamily="50" charset="-128"/>
                <a:ea typeface="HGP創英角ｺﾞｼｯｸUB" panose="020B0900000000000000" pitchFamily="50" charset="-128"/>
              </a:rPr>
              <a:t>メール返信先： </a:t>
            </a:r>
            <a:r>
              <a:rPr lang="ja-JP" altLang="en-US" sz="1800" b="0" i="0" dirty="0">
                <a:solidFill>
                  <a:srgbClr val="000000"/>
                </a:solidFill>
                <a:effectLst/>
                <a:latin typeface="HGP創英角ｺﾞｼｯｸUB" panose="020B0900000000000000" pitchFamily="50" charset="-128"/>
                <a:ea typeface="HGP創英角ｺﾞｼｯｸUB" panose="020B0900000000000000" pitchFamily="50" charset="-128"/>
              </a:rPr>
              <a:t>太矢</a:t>
            </a:r>
            <a:r>
              <a:rPr lang="ja-JP" altLang="en-US" sz="1800" b="0" i="0" dirty="0">
                <a:solidFill>
                  <a:srgbClr val="000000"/>
                </a:solidFill>
                <a:effectLst/>
                <a:latin typeface="Aptos" panose="020B0004020202020204" pitchFamily="34" charset="0"/>
              </a:rPr>
              <a:t>　</a:t>
            </a:r>
            <a:r>
              <a:rPr lang="en-US" altLang="ja-JP" sz="1800" b="0" i="0" dirty="0">
                <a:solidFill>
                  <a:srgbClr val="000000"/>
                </a:solidFill>
                <a:effectLst/>
                <a:latin typeface="Aptos" panose="020B0004020202020204" pitchFamily="34" charset="0"/>
              </a:rPr>
              <a:t>taya@kzkappa.co.jp</a:t>
            </a:r>
            <a:br>
              <a:rPr lang="en-US" altLang="ja-JP" sz="1800" b="0" i="0" dirty="0">
                <a:solidFill>
                  <a:srgbClr val="000000"/>
                </a:solidFill>
                <a:effectLst/>
                <a:latin typeface="Aptos" panose="020B0004020202020204" pitchFamily="34" charset="0"/>
              </a:rPr>
            </a:br>
            <a:r>
              <a:rPr lang="ja-JP" altLang="en-US" sz="1800" b="0" i="0" dirty="0">
                <a:solidFill>
                  <a:srgbClr val="000000"/>
                </a:solidFill>
                <a:effectLst/>
                <a:latin typeface="Aptos" panose="020B0004020202020204" pitchFamily="34" charset="0"/>
              </a:rPr>
              <a:t>　　　　　　　　　　　　 </a:t>
            </a:r>
            <a:r>
              <a:rPr lang="ja-JP" altLang="en-US" sz="1800" b="0" i="0" dirty="0">
                <a:solidFill>
                  <a:srgbClr val="000000"/>
                </a:solidFill>
                <a:effectLst/>
                <a:latin typeface="HGP創英角ｺﾞｼｯｸUB" panose="020B0900000000000000" pitchFamily="50" charset="-128"/>
                <a:ea typeface="HGP創英角ｺﾞｼｯｸUB" panose="020B0900000000000000" pitchFamily="50" charset="-128"/>
              </a:rPr>
              <a:t>西田</a:t>
            </a:r>
            <a:r>
              <a:rPr lang="ja-JP" altLang="en-US" sz="1800" b="0" i="0" dirty="0">
                <a:solidFill>
                  <a:srgbClr val="000000"/>
                </a:solidFill>
                <a:effectLst/>
                <a:latin typeface="Aptos" panose="020B0004020202020204" pitchFamily="34" charset="0"/>
              </a:rPr>
              <a:t>　</a:t>
            </a:r>
            <a:r>
              <a:rPr lang="en-US" altLang="ja-JP" sz="1800" b="0" i="0" dirty="0">
                <a:solidFill>
                  <a:srgbClr val="000000"/>
                </a:solidFill>
                <a:effectLst/>
                <a:latin typeface="Aptos" panose="020B0004020202020204" pitchFamily="34" charset="0"/>
              </a:rPr>
              <a:t>nishida_yuki@kzkappa.co.jp</a:t>
            </a:r>
          </a:p>
          <a:p>
            <a:endParaRPr lang="en-US" altLang="ja-JP" sz="23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357436" y="4376936"/>
            <a:ext cx="6480720" cy="564322"/>
          </a:xfrm>
          <a:prstGeom prst="rect">
            <a:avLst/>
          </a:prstGeom>
          <a:noFill/>
        </p:spPr>
        <p:txBody>
          <a:bodyPr wrap="square" rtlCol="0">
            <a:spAutoFit/>
          </a:bodyPr>
          <a:lstStyle/>
          <a:p>
            <a:pPr>
              <a:lnSpc>
                <a:spcPct val="125000"/>
              </a:lnSpc>
            </a:pPr>
            <a:r>
              <a:rPr lang="ja-JP" altLang="en-US" sz="1100" dirty="0">
                <a:latin typeface="BIZ UDPゴシック" panose="020B0400000000000000" pitchFamily="50" charset="-128"/>
                <a:ea typeface="BIZ UDPゴシック" panose="020B0400000000000000" pitchFamily="50" charset="-128"/>
              </a:rPr>
              <a:t>お手数ですが、ご取材いただける際は、本取材申込書に必要事項をご記入いただき、上記</a:t>
            </a:r>
            <a:r>
              <a:rPr lang="en-US" altLang="ja-JP" sz="1100" dirty="0">
                <a:latin typeface="BIZ UDPゴシック" panose="020B0400000000000000" pitchFamily="50" charset="-128"/>
                <a:ea typeface="BIZ UDPゴシック" panose="020B0400000000000000" pitchFamily="50" charset="-128"/>
              </a:rPr>
              <a:t>FAX</a:t>
            </a:r>
            <a:r>
              <a:rPr lang="ja-JP" altLang="en-US" sz="1100" dirty="0">
                <a:latin typeface="BIZ UDPゴシック" panose="020B0400000000000000" pitchFamily="50" charset="-128"/>
                <a:ea typeface="BIZ UDPゴシック" panose="020B0400000000000000" pitchFamily="50" charset="-128"/>
              </a:rPr>
              <a:t>番号、</a:t>
            </a:r>
            <a:endParaRPr lang="en-US" altLang="ja-JP" sz="1100" dirty="0">
              <a:latin typeface="BIZ UDPゴシック" panose="020B0400000000000000" pitchFamily="50" charset="-128"/>
              <a:ea typeface="BIZ UDPゴシック" panose="020B0400000000000000" pitchFamily="50" charset="-128"/>
            </a:endParaRPr>
          </a:p>
          <a:p>
            <a:pPr>
              <a:lnSpc>
                <a:spcPct val="125000"/>
              </a:lnSpc>
            </a:pPr>
            <a:r>
              <a:rPr lang="ja-JP" altLang="en-US" sz="1100" dirty="0">
                <a:latin typeface="BIZ UDPゴシック" panose="020B0400000000000000" pitchFamily="50" charset="-128"/>
                <a:ea typeface="BIZ UDPゴシック" panose="020B0400000000000000" pitchFamily="50" charset="-128"/>
              </a:rPr>
              <a:t>または、メールアドレス宛</a:t>
            </a:r>
            <a:r>
              <a:rPr lang="en-US" altLang="ja-JP" sz="1600" u="sng" dirty="0">
                <a:solidFill>
                  <a:srgbClr val="FF0000"/>
                </a:solidFill>
                <a:latin typeface="BIZ UDPゴシック" panose="020B0400000000000000" pitchFamily="50" charset="-128"/>
                <a:ea typeface="BIZ UDPゴシック" panose="020B0400000000000000" pitchFamily="50" charset="-128"/>
              </a:rPr>
              <a:t>11</a:t>
            </a:r>
            <a:r>
              <a:rPr lang="ja-JP" altLang="en-US" sz="1600" u="sng" dirty="0">
                <a:solidFill>
                  <a:srgbClr val="FF0000"/>
                </a:solidFill>
                <a:latin typeface="BIZ UDPゴシック" panose="020B0400000000000000" pitchFamily="50" charset="-128"/>
                <a:ea typeface="BIZ UDPゴシック" panose="020B0400000000000000" pitchFamily="50" charset="-128"/>
              </a:rPr>
              <a:t>月８日（水）</a:t>
            </a:r>
            <a:r>
              <a:rPr lang="en-US" altLang="ja-JP" sz="1600" u="sng" dirty="0">
                <a:solidFill>
                  <a:srgbClr val="FF0000"/>
                </a:solidFill>
                <a:latin typeface="BIZ UDPゴシック" panose="020B0400000000000000" pitchFamily="50" charset="-128"/>
                <a:ea typeface="BIZ UDPゴシック" panose="020B0400000000000000" pitchFamily="50" charset="-128"/>
              </a:rPr>
              <a:t>17</a:t>
            </a:r>
            <a:r>
              <a:rPr lang="ja-JP" altLang="en-US" sz="1600" u="sng" dirty="0">
                <a:solidFill>
                  <a:srgbClr val="FF0000"/>
                </a:solidFill>
                <a:latin typeface="BIZ UDPゴシック" panose="020B0400000000000000" pitchFamily="50" charset="-128"/>
                <a:ea typeface="BIZ UDPゴシック" panose="020B0400000000000000" pitchFamily="50" charset="-128"/>
              </a:rPr>
              <a:t>時</a:t>
            </a:r>
            <a:r>
              <a:rPr lang="ja-JP" altLang="en-US" sz="1100" dirty="0">
                <a:latin typeface="BIZ UDPゴシック" panose="020B0400000000000000" pitchFamily="50" charset="-128"/>
                <a:ea typeface="BIZ UDPゴシック" panose="020B0400000000000000" pitchFamily="50" charset="-128"/>
              </a:rPr>
              <a:t>までにご返信いただきますようお願いいたします。</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8" name="テキスト ボックス 7"/>
          <p:cNvSpPr txBox="1"/>
          <p:nvPr/>
        </p:nvSpPr>
        <p:spPr>
          <a:xfrm>
            <a:off x="116632" y="2000672"/>
            <a:ext cx="4396839" cy="1011944"/>
          </a:xfrm>
          <a:prstGeom prst="rect">
            <a:avLst/>
          </a:prstGeom>
          <a:noFill/>
        </p:spPr>
        <p:txBody>
          <a:bodyPr wrap="square" rtlCol="0">
            <a:spAutoFit/>
          </a:bodyPr>
          <a:lstStyle/>
          <a:p>
            <a:pPr>
              <a:lnSpc>
                <a:spcPct val="125000"/>
              </a:lnSpc>
            </a:pPr>
            <a:r>
              <a:rPr kumimoji="1" lang="ja-JP" altLang="en-US" sz="1600" b="1" dirty="0">
                <a:latin typeface="BIZ UDPゴシック" panose="020B0400000000000000" pitchFamily="50" charset="-128"/>
                <a:ea typeface="BIZ UDPゴシック" panose="020B0400000000000000" pitchFamily="50" charset="-128"/>
              </a:rPr>
              <a:t>場所：東京スカイツリータウン</a:t>
            </a:r>
            <a:r>
              <a:rPr kumimoji="1" lang="en-US" altLang="ja-JP" sz="1600" b="1" baseline="30000"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ソラマチひろば</a:t>
            </a:r>
            <a:endParaRPr lang="en-US" altLang="ja-JP" sz="1600" b="1" dirty="0">
              <a:latin typeface="BIZ UDPゴシック" panose="020B0400000000000000" pitchFamily="50" charset="-128"/>
              <a:ea typeface="BIZ UDPゴシック" panose="020B0400000000000000" pitchFamily="50" charset="-128"/>
            </a:endParaRPr>
          </a:p>
          <a:p>
            <a:pPr>
              <a:lnSpc>
                <a:spcPct val="125000"/>
              </a:lnSpc>
            </a:pPr>
            <a:r>
              <a:rPr kumimoji="1" lang="ja-JP" altLang="en-US" sz="1100" dirty="0"/>
              <a:t>　　　　　</a:t>
            </a:r>
            <a:r>
              <a:rPr kumimoji="1" lang="ja-JP" altLang="en-US" sz="1100" dirty="0">
                <a:latin typeface="BIZ UDPゴシック" panose="020B0400000000000000" pitchFamily="50" charset="-128"/>
                <a:ea typeface="BIZ UDPゴシック" panose="020B0400000000000000" pitchFamily="50" charset="-128"/>
              </a:rPr>
              <a:t>　東京都墨田区押上１丁目１−２　</a:t>
            </a:r>
            <a:r>
              <a:rPr kumimoji="1" lang="en-US" altLang="ja-JP" sz="1100" dirty="0">
                <a:latin typeface="BIZ UDPゴシック" panose="020B0400000000000000" pitchFamily="50" charset="-128"/>
                <a:ea typeface="BIZ UDPゴシック" panose="020B0400000000000000" pitchFamily="50" charset="-128"/>
              </a:rPr>
              <a:t>1</a:t>
            </a:r>
            <a:r>
              <a:rPr kumimoji="1" lang="ja-JP" altLang="en-US" sz="1100" dirty="0">
                <a:latin typeface="BIZ UDPゴシック" panose="020B0400000000000000" pitchFamily="50" charset="-128"/>
                <a:ea typeface="BIZ UDPゴシック" panose="020B0400000000000000" pitchFamily="50" charset="-128"/>
              </a:rPr>
              <a:t>階</a:t>
            </a:r>
            <a:r>
              <a:rPr kumimoji="1" lang="en-US" altLang="ja-JP" sz="1100" dirty="0">
                <a:latin typeface="BIZ UDPゴシック" panose="020B0400000000000000" pitchFamily="50" charset="-128"/>
                <a:ea typeface="BIZ UDPゴシック" panose="020B0400000000000000" pitchFamily="50" charset="-128"/>
              </a:rPr>
              <a:t>8</a:t>
            </a:r>
            <a:r>
              <a:rPr kumimoji="1" lang="ja-JP" altLang="en-US" sz="1100" dirty="0">
                <a:latin typeface="BIZ UDPゴシック" panose="020B0400000000000000" pitchFamily="50" charset="-128"/>
                <a:ea typeface="BIZ UDPゴシック" panose="020B0400000000000000" pitchFamily="50" charset="-128"/>
              </a:rPr>
              <a:t>番地</a:t>
            </a:r>
            <a:endParaRPr kumimoji="1" lang="en-US" altLang="ja-JP" sz="1100" dirty="0">
              <a:latin typeface="BIZ UDPゴシック" panose="020B0400000000000000" pitchFamily="50" charset="-128"/>
              <a:ea typeface="BIZ UDPゴシック" panose="020B0400000000000000" pitchFamily="50" charset="-128"/>
            </a:endParaRPr>
          </a:p>
          <a:p>
            <a:pPr>
              <a:lnSpc>
                <a:spcPct val="125000"/>
              </a:lnSpc>
            </a:pP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当日は駐車場のご用意はございませんので、お近くの駐車場を</a:t>
            </a:r>
            <a:endParaRPr kumimoji="1" lang="en-US" altLang="ja-JP" sz="1100" dirty="0">
              <a:latin typeface="BIZ UDPゴシック" panose="020B0400000000000000" pitchFamily="50" charset="-128"/>
              <a:ea typeface="BIZ UDPゴシック" panose="020B0400000000000000" pitchFamily="50" charset="-128"/>
            </a:endParaRPr>
          </a:p>
          <a:p>
            <a:pPr>
              <a:lnSpc>
                <a:spcPct val="125000"/>
              </a:lnSpc>
            </a:pPr>
            <a:r>
              <a:rPr kumimoji="1" lang="ja-JP" altLang="en-US" sz="1100" dirty="0">
                <a:latin typeface="BIZ UDPゴシック" panose="020B0400000000000000" pitchFamily="50" charset="-128"/>
                <a:ea typeface="BIZ UDPゴシック" panose="020B0400000000000000" pitchFamily="50" charset="-128"/>
              </a:rPr>
              <a:t>ご利用願います。</a:t>
            </a:r>
            <a:endParaRPr kumimoji="1" lang="en-US" altLang="ja-JP" sz="1100" dirty="0">
              <a:latin typeface="BIZ UDPゴシック" panose="020B0400000000000000" pitchFamily="50" charset="-128"/>
              <a:ea typeface="BIZ UDPゴシック" panose="020B0400000000000000" pitchFamily="50" charset="-128"/>
            </a:endParaRPr>
          </a:p>
        </p:txBody>
      </p:sp>
      <p:graphicFrame>
        <p:nvGraphicFramePr>
          <p:cNvPr id="12" name="表 11"/>
          <p:cNvGraphicFramePr>
            <a:graphicFrameLocks noGrp="1"/>
          </p:cNvGraphicFramePr>
          <p:nvPr/>
        </p:nvGraphicFramePr>
        <p:xfrm>
          <a:off x="332655" y="5115173"/>
          <a:ext cx="6270937" cy="3429976"/>
        </p:xfrm>
        <a:graphic>
          <a:graphicData uri="http://schemas.openxmlformats.org/drawingml/2006/table">
            <a:tbl>
              <a:tblPr firstRow="1" bandRow="1">
                <a:tableStyleId>{5940675A-B579-460E-94D1-54222C63F5DA}</a:tableStyleId>
              </a:tblPr>
              <a:tblGrid>
                <a:gridCol w="1008113">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116840">
                  <a:extLst>
                    <a:ext uri="{9D8B030D-6E8A-4147-A177-3AD203B41FA5}">
                      <a16:colId xmlns:a16="http://schemas.microsoft.com/office/drawing/2014/main" val="20002"/>
                    </a:ext>
                  </a:extLst>
                </a:gridCol>
                <a:gridCol w="2625704">
                  <a:extLst>
                    <a:ext uri="{9D8B030D-6E8A-4147-A177-3AD203B41FA5}">
                      <a16:colId xmlns:a16="http://schemas.microsoft.com/office/drawing/2014/main" val="20003"/>
                    </a:ext>
                  </a:extLst>
                </a:gridCol>
              </a:tblGrid>
              <a:tr h="526857">
                <a:tc>
                  <a:txBody>
                    <a:bodyPr/>
                    <a:lstStyle/>
                    <a:p>
                      <a:r>
                        <a:rPr kumimoji="1" lang="ja-JP" altLang="en-US" sz="1100" dirty="0"/>
                        <a:t>ご芳名</a:t>
                      </a:r>
                    </a:p>
                  </a:txBody>
                  <a:tcPr anchor="ctr"/>
                </a:tc>
                <a:tc gridSpan="2">
                  <a:txBody>
                    <a:bodyPr/>
                    <a:lstStyle/>
                    <a:p>
                      <a:endParaRPr kumimoji="1" lang="ja-JP" altLang="en-US" sz="1100" dirty="0"/>
                    </a:p>
                  </a:txBody>
                  <a:tcPr anchor="ctr"/>
                </a:tc>
                <a:tc hMerge="1">
                  <a:txBody>
                    <a:bodyPr/>
                    <a:lstStyle/>
                    <a:p>
                      <a:endParaRPr kumimoji="1" lang="ja-JP" altLang="en-US"/>
                    </a:p>
                  </a:txBody>
                  <a:tcPr/>
                </a:tc>
                <a:tc>
                  <a:txBody>
                    <a:bodyPr/>
                    <a:lstStyle/>
                    <a:p>
                      <a:r>
                        <a:rPr kumimoji="1" lang="ja-JP" altLang="en-US" sz="1100" dirty="0"/>
                        <a:t>ご同伴人数</a:t>
                      </a:r>
                      <a:endParaRPr kumimoji="1" lang="en-US" altLang="ja-JP" sz="1100" dirty="0"/>
                    </a:p>
                    <a:p>
                      <a:r>
                        <a:rPr kumimoji="1" lang="ja-JP" altLang="en-US" sz="1100" dirty="0"/>
                        <a:t>　　　　　　計　　　　　　　　　　　　　　　　名</a:t>
                      </a:r>
                    </a:p>
                  </a:txBody>
                  <a:tcPr anchor="ctr"/>
                </a:tc>
                <a:extLst>
                  <a:ext uri="{0D108BD9-81ED-4DB2-BD59-A6C34878D82A}">
                    <a16:rowId xmlns:a16="http://schemas.microsoft.com/office/drawing/2014/main" val="10000"/>
                  </a:ext>
                </a:extLst>
              </a:tr>
              <a:tr h="526857">
                <a:tc>
                  <a:txBody>
                    <a:bodyPr/>
                    <a:lstStyle/>
                    <a:p>
                      <a:r>
                        <a:rPr kumimoji="1" lang="ja-JP" altLang="en-US" sz="1100" dirty="0"/>
                        <a:t>貴社名</a:t>
                      </a:r>
                    </a:p>
                  </a:txBody>
                  <a:tcPr anchor="ctr"/>
                </a:tc>
                <a:tc gridSpan="3">
                  <a:txBody>
                    <a:bodyPr/>
                    <a:lstStyle/>
                    <a:p>
                      <a:endParaRPr kumimoji="1" lang="ja-JP" altLang="en-US" sz="1100" dirty="0"/>
                    </a:p>
                  </a:txBody>
                  <a:tcPr anchor="ctr"/>
                </a:tc>
                <a:tc hMerge="1">
                  <a:txBody>
                    <a:bodyPr/>
                    <a:lstStyle/>
                    <a:p>
                      <a:endParaRPr kumimoji="1" lang="ja-JP" altLang="en-US" sz="1100" dirty="0"/>
                    </a:p>
                  </a:txBody>
                  <a:tcPr anchor="ctr"/>
                </a:tc>
                <a:tc hMerge="1">
                  <a:txBody>
                    <a:bodyPr/>
                    <a:lstStyle/>
                    <a:p>
                      <a:endParaRPr kumimoji="1" lang="ja-JP" altLang="en-US"/>
                    </a:p>
                  </a:txBody>
                  <a:tcPr/>
                </a:tc>
                <a:extLst>
                  <a:ext uri="{0D108BD9-81ED-4DB2-BD59-A6C34878D82A}">
                    <a16:rowId xmlns:a16="http://schemas.microsoft.com/office/drawing/2014/main" val="10001"/>
                  </a:ext>
                </a:extLst>
              </a:tr>
              <a:tr h="526857">
                <a:tc>
                  <a:txBody>
                    <a:bodyPr/>
                    <a:lstStyle/>
                    <a:p>
                      <a:r>
                        <a:rPr kumimoji="1" lang="ja-JP" altLang="en-US" sz="1100" dirty="0"/>
                        <a:t>貴媒体名</a:t>
                      </a:r>
                      <a:endParaRPr kumimoji="1" lang="en-US" altLang="ja-JP" sz="1100" dirty="0"/>
                    </a:p>
                    <a:p>
                      <a:r>
                        <a:rPr kumimoji="1" lang="ja-JP" altLang="en-US" sz="1100" dirty="0"/>
                        <a:t>（番組名）</a:t>
                      </a:r>
                    </a:p>
                  </a:txBody>
                  <a:tcPr anchor="ctr"/>
                </a:tc>
                <a:tc gridSpan="3">
                  <a:txBody>
                    <a:bodyPr/>
                    <a:lstStyle/>
                    <a:p>
                      <a:endParaRPr kumimoji="1" lang="ja-JP" altLang="en-US" sz="1100" dirty="0"/>
                    </a:p>
                  </a:txBody>
                  <a:tcPr anchor="ctr"/>
                </a:tc>
                <a:tc hMerge="1">
                  <a:txBody>
                    <a:bodyPr/>
                    <a:lstStyle/>
                    <a:p>
                      <a:endParaRPr kumimoji="1" lang="ja-JP" altLang="en-US" sz="1100" dirty="0"/>
                    </a:p>
                  </a:txBody>
                  <a:tcPr anchor="ctr"/>
                </a:tc>
                <a:tc hMerge="1">
                  <a:txBody>
                    <a:bodyPr/>
                    <a:lstStyle/>
                    <a:p>
                      <a:endParaRPr kumimoji="1" lang="ja-JP" altLang="en-US"/>
                    </a:p>
                  </a:txBody>
                  <a:tcPr/>
                </a:tc>
                <a:extLst>
                  <a:ext uri="{0D108BD9-81ED-4DB2-BD59-A6C34878D82A}">
                    <a16:rowId xmlns:a16="http://schemas.microsoft.com/office/drawing/2014/main" val="10002"/>
                  </a:ext>
                </a:extLst>
              </a:tr>
              <a:tr h="795691">
                <a:tc>
                  <a:txBody>
                    <a:bodyPr/>
                    <a:lstStyle/>
                    <a:p>
                      <a:r>
                        <a:rPr kumimoji="1" lang="ja-JP" altLang="en-US" sz="1100" dirty="0"/>
                        <a:t>カメラの有無</a:t>
                      </a:r>
                    </a:p>
                  </a:txBody>
                  <a:tcPr anchor="ctr"/>
                </a:tc>
                <a:tc gridSpan="3">
                  <a:txBody>
                    <a:bodyPr/>
                    <a:lstStyle/>
                    <a:p>
                      <a:r>
                        <a:rPr kumimoji="1" lang="ja-JP" altLang="en-US" sz="1100" dirty="0"/>
                        <a:t>　　無　　　　　有　　　スチール　（　　　　　　　　　）台　　</a:t>
                      </a:r>
                      <a:r>
                        <a:rPr kumimoji="1" lang="en-US" altLang="ja-JP" sz="1100" dirty="0"/>
                        <a:t>VTR</a:t>
                      </a:r>
                      <a:r>
                        <a:rPr kumimoji="1" lang="ja-JP" altLang="en-US" sz="1100" dirty="0"/>
                        <a:t>　（　　　　　　　　　　　　）台</a:t>
                      </a:r>
                      <a:endParaRPr kumimoji="1" lang="en-US" altLang="ja-JP" sz="1100" dirty="0"/>
                    </a:p>
                    <a:p>
                      <a:endParaRPr kumimoji="1" lang="en-US" altLang="ja-JP" sz="1100" dirty="0"/>
                    </a:p>
                    <a:p>
                      <a:r>
                        <a:rPr kumimoji="1" lang="en-US" altLang="ja-JP" sz="1100" dirty="0"/>
                        <a:t>                              </a:t>
                      </a:r>
                      <a:r>
                        <a:rPr kumimoji="1" lang="ja-JP" altLang="en-US" sz="1100" dirty="0"/>
                        <a:t>　三脚　　　（　　　　　　　</a:t>
                      </a:r>
                      <a:r>
                        <a:rPr kumimoji="1" lang="ja-JP" altLang="en-US" sz="1100" baseline="0" dirty="0"/>
                        <a:t> </a:t>
                      </a:r>
                      <a:r>
                        <a:rPr kumimoji="1" lang="ja-JP" altLang="en-US" sz="1100" dirty="0"/>
                        <a:t>　　）台　</a:t>
                      </a:r>
                      <a:r>
                        <a:rPr kumimoji="1" lang="en-US" altLang="ja-JP" sz="800" dirty="0"/>
                        <a:t>※</a:t>
                      </a:r>
                      <a:r>
                        <a:rPr kumimoji="1" lang="ja-JP" altLang="en-US" sz="800" dirty="0"/>
                        <a:t>三脚の使用はできるだけご遠慮ください</a:t>
                      </a:r>
                      <a:endParaRPr kumimoji="1" lang="en-US" altLang="ja-JP" sz="800" dirty="0"/>
                    </a:p>
                  </a:txBody>
                  <a:tcPr anchor="ctr"/>
                </a:tc>
                <a:tc hMerge="1">
                  <a:txBody>
                    <a:bodyPr/>
                    <a:lstStyle/>
                    <a:p>
                      <a:endParaRPr kumimoji="1" lang="ja-JP" altLang="en-US" sz="1100" dirty="0"/>
                    </a:p>
                  </a:txBody>
                  <a:tcPr anchor="ctr"/>
                </a:tc>
                <a:tc hMerge="1">
                  <a:txBody>
                    <a:bodyPr/>
                    <a:lstStyle/>
                    <a:p>
                      <a:endParaRPr kumimoji="1" lang="ja-JP" altLang="en-US"/>
                    </a:p>
                  </a:txBody>
                  <a:tcPr/>
                </a:tc>
                <a:extLst>
                  <a:ext uri="{0D108BD9-81ED-4DB2-BD59-A6C34878D82A}">
                    <a16:rowId xmlns:a16="http://schemas.microsoft.com/office/drawing/2014/main" val="10003"/>
                  </a:ext>
                </a:extLst>
              </a:tr>
              <a:tr h="526857">
                <a:tc rowSpan="2">
                  <a:txBody>
                    <a:bodyPr/>
                    <a:lstStyle/>
                    <a:p>
                      <a:r>
                        <a:rPr kumimoji="1" lang="ja-JP" altLang="en-US" sz="1100" dirty="0"/>
                        <a:t>ご連絡先</a:t>
                      </a:r>
                    </a:p>
                  </a:txBody>
                  <a:tcPr anchor="ctr"/>
                </a:tc>
                <a:tc>
                  <a:txBody>
                    <a:bodyPr/>
                    <a:lstStyle/>
                    <a:p>
                      <a:r>
                        <a:rPr kumimoji="1" lang="ja-JP" altLang="en-US" sz="1100" dirty="0"/>
                        <a:t>電話番号</a:t>
                      </a:r>
                    </a:p>
                  </a:txBody>
                  <a:tcPr/>
                </a:tc>
                <a:tc gridSpan="2">
                  <a:txBody>
                    <a:bodyPr/>
                    <a:lstStyle/>
                    <a:p>
                      <a:r>
                        <a:rPr kumimoji="1" lang="ja-JP" altLang="en-US" sz="1100" dirty="0"/>
                        <a:t>携帯番号</a:t>
                      </a:r>
                    </a:p>
                  </a:txBody>
                  <a:tcPr/>
                </a:tc>
                <a:tc hMerge="1">
                  <a:txBody>
                    <a:bodyPr/>
                    <a:lstStyle/>
                    <a:p>
                      <a:endParaRPr kumimoji="1" lang="ja-JP" altLang="en-US"/>
                    </a:p>
                  </a:txBody>
                  <a:tcPr/>
                </a:tc>
                <a:extLst>
                  <a:ext uri="{0D108BD9-81ED-4DB2-BD59-A6C34878D82A}">
                    <a16:rowId xmlns:a16="http://schemas.microsoft.com/office/drawing/2014/main" val="10004"/>
                  </a:ext>
                </a:extLst>
              </a:tr>
              <a:tr h="526857">
                <a:tc vMerge="1">
                  <a:txBody>
                    <a:bodyPr/>
                    <a:lstStyle/>
                    <a:p>
                      <a:endParaRPr kumimoji="1" lang="ja-JP" altLang="en-US" sz="1100" dirty="0"/>
                    </a:p>
                  </a:txBody>
                  <a:tcPr anchor="ctr"/>
                </a:tc>
                <a:tc gridSpan="3">
                  <a:txBody>
                    <a:bodyPr/>
                    <a:lstStyle/>
                    <a:p>
                      <a:r>
                        <a:rPr kumimoji="1" lang="ja-JP" altLang="en-US" sz="1100" dirty="0"/>
                        <a:t>メールアドレス</a:t>
                      </a:r>
                    </a:p>
                  </a:txBody>
                  <a:tcPr/>
                </a:tc>
                <a:tc hMerge="1">
                  <a:txBody>
                    <a:bodyPr/>
                    <a:lstStyle/>
                    <a:p>
                      <a:endParaRPr kumimoji="1" lang="ja-JP" altLang="en-US" sz="1100" dirty="0"/>
                    </a:p>
                  </a:txBody>
                  <a:tcPr/>
                </a:tc>
                <a:tc hMerge="1">
                  <a:txBody>
                    <a:bodyPr/>
                    <a:lstStyle/>
                    <a:p>
                      <a:endParaRPr kumimoji="1" lang="ja-JP" altLang="en-US"/>
                    </a:p>
                  </a:txBody>
                  <a:tcPr/>
                </a:tc>
                <a:extLst>
                  <a:ext uri="{0D108BD9-81ED-4DB2-BD59-A6C34878D82A}">
                    <a16:rowId xmlns:a16="http://schemas.microsoft.com/office/drawing/2014/main" val="10005"/>
                  </a:ext>
                </a:extLst>
              </a:tr>
            </a:tbl>
          </a:graphicData>
        </a:graphic>
      </p:graphicFrame>
      <p:sp>
        <p:nvSpPr>
          <p:cNvPr id="3" name="左大かっこ 2"/>
          <p:cNvSpPr/>
          <p:nvPr/>
        </p:nvSpPr>
        <p:spPr>
          <a:xfrm>
            <a:off x="2531075" y="6800700"/>
            <a:ext cx="105837" cy="576064"/>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右大かっこ 10"/>
          <p:cNvSpPr/>
          <p:nvPr/>
        </p:nvSpPr>
        <p:spPr>
          <a:xfrm>
            <a:off x="6333829" y="6824450"/>
            <a:ext cx="130008" cy="576064"/>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8F437FFB-0A61-2B84-68B3-7D0E4974B037}"/>
              </a:ext>
            </a:extLst>
          </p:cNvPr>
          <p:cNvPicPr>
            <a:picLocks noChangeAspect="1"/>
          </p:cNvPicPr>
          <p:nvPr/>
        </p:nvPicPr>
        <p:blipFill>
          <a:blip r:embed="rId2"/>
          <a:stretch>
            <a:fillRect/>
          </a:stretch>
        </p:blipFill>
        <p:spPr>
          <a:xfrm>
            <a:off x="4437112" y="2072680"/>
            <a:ext cx="2204864" cy="1287822"/>
          </a:xfrm>
          <a:prstGeom prst="rect">
            <a:avLst/>
          </a:prstGeom>
        </p:spPr>
      </p:pic>
      <p:sp>
        <p:nvSpPr>
          <p:cNvPr id="13" name="テキスト ボックス 12">
            <a:extLst>
              <a:ext uri="{FF2B5EF4-FFF2-40B4-BE49-F238E27FC236}">
                <a16:creationId xmlns:a16="http://schemas.microsoft.com/office/drawing/2014/main" id="{F6BE60FE-BF17-2FB1-3C3A-87667753943E}"/>
              </a:ext>
            </a:extLst>
          </p:cNvPr>
          <p:cNvSpPr txBox="1"/>
          <p:nvPr/>
        </p:nvSpPr>
        <p:spPr>
          <a:xfrm>
            <a:off x="332656" y="632520"/>
            <a:ext cx="6132961" cy="492571"/>
          </a:xfrm>
          <a:prstGeom prst="rect">
            <a:avLst/>
          </a:prstGeom>
          <a:noFill/>
        </p:spPr>
        <p:txBody>
          <a:bodyPr wrap="square" rtlCol="0">
            <a:spAutoFit/>
          </a:bodyPr>
          <a:lstStyle/>
          <a:p>
            <a:pPr>
              <a:lnSpc>
                <a:spcPct val="125000"/>
              </a:lnSpc>
            </a:pPr>
            <a:r>
              <a:rPr lang="ja-JP" altLang="en-US" sz="1100" dirty="0">
                <a:latin typeface="BIZ UDPゴシック" panose="020B0400000000000000" pitchFamily="50" charset="-128"/>
                <a:ea typeface="BIZ UDPゴシック" panose="020B0400000000000000" pitchFamily="50" charset="-128"/>
              </a:rPr>
              <a:t>初日の</a:t>
            </a:r>
            <a:r>
              <a:rPr lang="en-US" altLang="ja-JP" sz="1100" dirty="0">
                <a:latin typeface="BIZ UDPゴシック" panose="020B0400000000000000" pitchFamily="50" charset="-128"/>
                <a:ea typeface="BIZ UDPゴシック" panose="020B0400000000000000" pitchFamily="50" charset="-128"/>
              </a:rPr>
              <a:t>11</a:t>
            </a:r>
            <a:r>
              <a:rPr lang="ja-JP" altLang="en-US"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10</a:t>
            </a:r>
            <a:r>
              <a:rPr lang="ja-JP" altLang="en-US" sz="1100" dirty="0">
                <a:latin typeface="BIZ UDPゴシック" panose="020B0400000000000000" pitchFamily="50" charset="-128"/>
                <a:ea typeface="BIZ UDPゴシック" panose="020B0400000000000000" pitchFamily="50" charset="-128"/>
              </a:rPr>
              <a:t>日に、ランタンの点灯式を行います。ご取材いただける場合は、お手数ですが下記お申込みいただけますようお願いいたします。</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26A99C9D-F9F3-F656-AC0A-D12583A02725}"/>
              </a:ext>
            </a:extLst>
          </p:cNvPr>
          <p:cNvSpPr txBox="1"/>
          <p:nvPr/>
        </p:nvSpPr>
        <p:spPr>
          <a:xfrm>
            <a:off x="188640" y="8985448"/>
            <a:ext cx="6421116" cy="738985"/>
          </a:xfrm>
          <a:prstGeom prst="rect">
            <a:avLst/>
          </a:prstGeom>
          <a:noFill/>
          <a:ln>
            <a:solidFill>
              <a:schemeClr val="tx1"/>
            </a:solidFill>
          </a:ln>
        </p:spPr>
        <p:txBody>
          <a:bodyPr wrap="square" rtlCol="0">
            <a:spAutoFit/>
          </a:bodyPr>
          <a:lstStyle/>
          <a:p>
            <a:pPr>
              <a:lnSpc>
                <a:spcPct val="150000"/>
              </a:lnSpc>
            </a:pPr>
            <a:r>
              <a:rPr lang="ja-JP" altLang="en-US" sz="1000" b="1" dirty="0">
                <a:latin typeface="BIZ UDPゴシック" panose="020B0400000000000000" pitchFamily="50" charset="-128"/>
                <a:ea typeface="BIZ UDPゴシック" panose="020B0400000000000000" pitchFamily="50" charset="-128"/>
              </a:rPr>
              <a:t>＜報道関係の方からのお問い合わせ先＞　</a:t>
            </a:r>
            <a:r>
              <a:rPr lang="ja-JP" altLang="en-US" sz="1000" dirty="0">
                <a:latin typeface="BIZ UDPゴシック" panose="020B0400000000000000" pitchFamily="50" charset="-128"/>
                <a:ea typeface="BIZ UDPゴシック" panose="020B0400000000000000" pitchFamily="50" charset="-128"/>
              </a:rPr>
              <a:t>　</a:t>
            </a:r>
            <a:endParaRPr lang="en-US" altLang="zh-CN" sz="1000" dirty="0">
              <a:latin typeface="BIZ UDPゴシック" panose="020B0400000000000000" pitchFamily="50" charset="-128"/>
              <a:ea typeface="BIZ UDPゴシック" panose="020B0400000000000000" pitchFamily="50" charset="-128"/>
            </a:endParaRPr>
          </a:p>
          <a:p>
            <a:pPr algn="l"/>
            <a:r>
              <a:rPr lang="zh-CN" altLang="en-US" sz="1050" dirty="0">
                <a:latin typeface="BIZ UDPゴシック" panose="020B0400000000000000" pitchFamily="50" charset="-128"/>
                <a:ea typeface="BIZ UDPゴシック" panose="020B0400000000000000" pitchFamily="50" charset="-128"/>
              </a:rPr>
              <a:t>取材</a:t>
            </a:r>
            <a:r>
              <a:rPr lang="ja-JP" altLang="en-US" sz="1050" dirty="0">
                <a:latin typeface="BIZ UDPゴシック" panose="020B0400000000000000" pitchFamily="50" charset="-128"/>
                <a:ea typeface="BIZ UDPゴシック" panose="020B0400000000000000" pitchFamily="50" charset="-128"/>
              </a:rPr>
              <a:t>申込みなど（幹事社担当）</a:t>
            </a:r>
            <a:r>
              <a:rPr lang="ja-JP" altLang="en-US" sz="1050" dirty="0">
                <a:solidFill>
                  <a:srgbClr val="000000"/>
                </a:solidFill>
                <a:latin typeface="BIZ UDPゴシック" panose="020B0400000000000000" pitchFamily="50" charset="-128"/>
                <a:ea typeface="BIZ UDPゴシック" panose="020B0400000000000000" pitchFamily="50" charset="-128"/>
              </a:rPr>
              <a:t>黄桜</a:t>
            </a:r>
            <a:r>
              <a:rPr lang="zh-TW" altLang="en-US" sz="1050" i="0" dirty="0">
                <a:solidFill>
                  <a:srgbClr val="000000"/>
                </a:solidFill>
                <a:effectLst/>
                <a:latin typeface="BIZ UDPゴシック" panose="020B0400000000000000" pitchFamily="50" charset="-128"/>
                <a:ea typeface="BIZ UDPゴシック" panose="020B0400000000000000" pitchFamily="50" charset="-128"/>
              </a:rPr>
              <a:t>㈱営業統括部　太矢　克彦</a:t>
            </a:r>
            <a:r>
              <a:rPr lang="ja-JP" altLang="en-US" sz="1050" i="0" dirty="0">
                <a:solidFill>
                  <a:srgbClr val="000000"/>
                </a:solidFill>
                <a:effectLst/>
                <a:latin typeface="BIZ UDPゴシック" panose="020B0400000000000000" pitchFamily="50" charset="-128"/>
                <a:ea typeface="BIZ UDPゴシック" panose="020B0400000000000000" pitchFamily="50" charset="-128"/>
              </a:rPr>
              <a:t>・</a:t>
            </a:r>
            <a:r>
              <a:rPr lang="zh-TW" altLang="en-US" sz="1050" i="0" dirty="0">
                <a:solidFill>
                  <a:srgbClr val="000000"/>
                </a:solidFill>
                <a:effectLst/>
                <a:latin typeface="BIZ UDPゴシック" panose="020B0400000000000000" pitchFamily="50" charset="-128"/>
                <a:ea typeface="BIZ UDPゴシック" panose="020B0400000000000000" pitchFamily="50" charset="-128"/>
              </a:rPr>
              <a:t>西田　友希</a:t>
            </a:r>
          </a:p>
          <a:p>
            <a:pPr>
              <a:lnSpc>
                <a:spcPct val="150000"/>
              </a:lnSpc>
            </a:pPr>
            <a:r>
              <a:rPr lang="zh-CN" altLang="en-US" sz="1000" dirty="0">
                <a:latin typeface="BIZ UDPゴシック" panose="020B0400000000000000" pitchFamily="50" charset="-128"/>
                <a:ea typeface="BIZ UDPゴシック" panose="020B0400000000000000" pitchFamily="50" charset="-128"/>
              </a:rPr>
              <a:t>　　</a:t>
            </a:r>
            <a:r>
              <a:rPr lang="ja-JP" altLang="en-US" sz="1000" dirty="0">
                <a:latin typeface="BIZ UDPゴシック" panose="020B0400000000000000" pitchFamily="50" charset="-128"/>
                <a:ea typeface="BIZ UDPゴシック" panose="020B0400000000000000" pitchFamily="50" charset="-128"/>
              </a:rPr>
              <a:t>　　　　　　　　　　　　　　　　　　　　　　　　　　　　　　　</a:t>
            </a:r>
            <a:r>
              <a:rPr lang="en-US" altLang="zh-CN" sz="1200" dirty="0">
                <a:latin typeface="BIZ UDPゴシック" panose="020B0400000000000000" pitchFamily="50" charset="-128"/>
                <a:ea typeface="BIZ UDPゴシック" panose="020B0400000000000000" pitchFamily="50" charset="-128"/>
              </a:rPr>
              <a:t>Tel:</a:t>
            </a:r>
            <a:r>
              <a:rPr lang="ja-JP" altLang="en-US" sz="1200" dirty="0">
                <a:latin typeface="BIZ UDPゴシック" panose="020B0400000000000000" pitchFamily="50" charset="-128"/>
                <a:ea typeface="BIZ UDPゴシック" panose="020B0400000000000000" pitchFamily="50" charset="-128"/>
              </a:rPr>
              <a:t>　</a:t>
            </a:r>
            <a:r>
              <a:rPr lang="en-US" altLang="ja-JP" sz="1200" b="0" i="0" dirty="0">
                <a:solidFill>
                  <a:srgbClr val="000000"/>
                </a:solidFill>
                <a:effectLst/>
                <a:latin typeface="ヒラギノ角ゴ Pro W3" panose="020B0300000000000000" pitchFamily="34" charset="-128"/>
                <a:ea typeface="ヒラギノ角ゴ Pro W3" panose="020B0300000000000000" pitchFamily="34" charset="-128"/>
              </a:rPr>
              <a:t>075-611-8115</a:t>
            </a:r>
            <a:r>
              <a:rPr lang="ja-JP" altLang="en-US" sz="1200" dirty="0">
                <a:latin typeface="BIZ UDPゴシック" panose="020B0400000000000000" pitchFamily="50" charset="-128"/>
                <a:ea typeface="BIZ UDPゴシック" panose="020B0400000000000000" pitchFamily="50" charset="-128"/>
              </a:rPr>
              <a:t>　　</a:t>
            </a:r>
            <a:r>
              <a:rPr lang="en-US" altLang="zh-CN" sz="1200" dirty="0">
                <a:latin typeface="BIZ UDPゴシック" panose="020B0400000000000000" pitchFamily="50" charset="-128"/>
                <a:ea typeface="BIZ UDPゴシック" panose="020B0400000000000000" pitchFamily="50" charset="-128"/>
              </a:rPr>
              <a:t> Fax:</a:t>
            </a:r>
            <a:r>
              <a:rPr lang="en-US" altLang="ja-JP" sz="1200" b="0" i="0" dirty="0">
                <a:solidFill>
                  <a:srgbClr val="000000"/>
                </a:solidFill>
                <a:effectLst/>
                <a:latin typeface="ヒラギノ角ゴ Pro W3" panose="020B0300000000000000" pitchFamily="34" charset="-128"/>
                <a:ea typeface="ヒラギノ角ゴ Pro W3" panose="020B0300000000000000" pitchFamily="34" charset="-128"/>
              </a:rPr>
              <a:t>075-611-8177</a:t>
            </a:r>
            <a:endParaRPr lang="en-US" altLang="zh-CN" sz="12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E1978202-5278-3B5F-4B9E-62ECCB9A018C}"/>
              </a:ext>
            </a:extLst>
          </p:cNvPr>
          <p:cNvSpPr txBox="1"/>
          <p:nvPr/>
        </p:nvSpPr>
        <p:spPr>
          <a:xfrm>
            <a:off x="2852936" y="2936776"/>
            <a:ext cx="576064" cy="216024"/>
          </a:xfrm>
          <a:prstGeom prst="rect">
            <a:avLst/>
          </a:prstGeom>
          <a:noFill/>
        </p:spPr>
        <p:txBody>
          <a:bodyPr wrap="square" rtlCol="0">
            <a:spAutoFit/>
          </a:bodyPr>
          <a:lstStyle/>
          <a:p>
            <a:r>
              <a:rPr kumimoji="1" lang="ja-JP" altLang="en-US" sz="800" dirty="0"/>
              <a:t>た　や</a:t>
            </a:r>
          </a:p>
        </p:txBody>
      </p:sp>
      <p:sp>
        <p:nvSpPr>
          <p:cNvPr id="15" name="テキスト ボックス 14">
            <a:extLst>
              <a:ext uri="{FF2B5EF4-FFF2-40B4-BE49-F238E27FC236}">
                <a16:creationId xmlns:a16="http://schemas.microsoft.com/office/drawing/2014/main" id="{81DFB63A-A8E4-76F6-CF28-8928E4DC9E18}"/>
              </a:ext>
            </a:extLst>
          </p:cNvPr>
          <p:cNvSpPr txBox="1"/>
          <p:nvPr/>
        </p:nvSpPr>
        <p:spPr>
          <a:xfrm>
            <a:off x="3060000" y="9108000"/>
            <a:ext cx="576064" cy="216024"/>
          </a:xfrm>
          <a:prstGeom prst="rect">
            <a:avLst/>
          </a:prstGeom>
          <a:noFill/>
        </p:spPr>
        <p:txBody>
          <a:bodyPr wrap="square" rtlCol="0">
            <a:spAutoFit/>
          </a:bodyPr>
          <a:lstStyle/>
          <a:p>
            <a:r>
              <a:rPr kumimoji="1" lang="ja-JP" altLang="en-US" sz="800" dirty="0"/>
              <a:t>た　や</a:t>
            </a:r>
          </a:p>
        </p:txBody>
      </p:sp>
      <p:sp>
        <p:nvSpPr>
          <p:cNvPr id="16" name="テキスト ボックス 13">
            <a:extLst>
              <a:ext uri="{FF2B5EF4-FFF2-40B4-BE49-F238E27FC236}">
                <a16:creationId xmlns:a16="http://schemas.microsoft.com/office/drawing/2014/main" id="{E1978202-5278-3B5F-4B9E-62ECCB9A018C}"/>
              </a:ext>
            </a:extLst>
          </p:cNvPr>
          <p:cNvSpPr txBox="1"/>
          <p:nvPr/>
        </p:nvSpPr>
        <p:spPr>
          <a:xfrm>
            <a:off x="2139520" y="3559153"/>
            <a:ext cx="576064" cy="21602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800" dirty="0"/>
              <a:t>た　や</a:t>
            </a:r>
          </a:p>
        </p:txBody>
      </p:sp>
    </p:spTree>
    <p:extLst>
      <p:ext uri="{BB962C8B-B14F-4D97-AF65-F5344CB8AC3E}">
        <p14:creationId xmlns:p14="http://schemas.microsoft.com/office/powerpoint/2010/main" val="1673456084"/>
      </p:ext>
    </p:extLst>
  </p:cSld>
  <p:clrMapOvr>
    <a:masterClrMapping/>
  </p:clrMapOvr>
</p:sld>
</file>

<file path=ppt/theme/theme1.xml><?xml version="1.0" encoding="utf-8"?>
<a:theme xmlns:a="http://schemas.openxmlformats.org/drawingml/2006/main" name="Office ​​テーマ">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メイリオ">
      <a:majorFont>
        <a:latin typeface="Century Gothic"/>
        <a:ea typeface="HGS明朝E"/>
        <a:cs typeface=""/>
      </a:majorFont>
      <a:minorFont>
        <a:latin typeface="Century Gothic"/>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2451</TotalTime>
  <Words>1083</Words>
  <Application>Microsoft Office PowerPoint</Application>
  <PresentationFormat>A4 210 x 297 mm</PresentationFormat>
  <Paragraphs>108</Paragraphs>
  <Slides>3</Slides>
  <Notes>0</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3</vt:i4>
      </vt:variant>
    </vt:vector>
  </HeadingPairs>
  <TitlesOfParts>
    <vt:vector size="18" baseType="lpstr">
      <vt:lpstr>BIZ UDPゴシック</vt:lpstr>
      <vt:lpstr>BIZ UDP明朝 Medium</vt:lpstr>
      <vt:lpstr>HGP創英ﾌﾟﾚｾﾞﾝｽEB</vt:lpstr>
      <vt:lpstr>HGP創英角ｺﾞｼｯｸUB</vt:lpstr>
      <vt:lpstr>HGS明朝E</vt:lpstr>
      <vt:lpstr>ＭＳ Ｐゴシック</vt:lpstr>
      <vt:lpstr>UD デジタル 教科書体 NK-B</vt:lpstr>
      <vt:lpstr>UD デジタル 教科書体 NP-R</vt:lpstr>
      <vt:lpstr>Yu Gothic UI</vt:lpstr>
      <vt:lpstr>ヒラギノ角ゴ Pro W3</vt:lpstr>
      <vt:lpstr>Aptos</vt:lpstr>
      <vt:lpstr>Arial</vt:lpstr>
      <vt:lpstr>Century</vt:lpstr>
      <vt:lpstr>Century Gothic</vt:lpstr>
      <vt:lpstr>Office ​​テーマ</vt:lpstr>
      <vt:lpstr>　</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向井　香織</dc:creator>
  <cp:lastModifiedBy>西　恵子</cp:lastModifiedBy>
  <cp:revision>223</cp:revision>
  <cp:lastPrinted>2023-10-17T05:30:03Z</cp:lastPrinted>
  <dcterms:created xsi:type="dcterms:W3CDTF">2017-05-30T06:09:17Z</dcterms:created>
  <dcterms:modified xsi:type="dcterms:W3CDTF">2023-10-24T06:55:41Z</dcterms:modified>
</cp:coreProperties>
</file>