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912"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309285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252508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1"/>
            <a:ext cx="4514850" cy="845220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39360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219444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370079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72078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251533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309244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225249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3880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C2C462-9D95-425E-B2BE-D82364BD3096}" type="datetimeFigureOut">
              <a:rPr kumimoji="1" lang="ja-JP" altLang="en-US" smtClean="0"/>
              <a:t>2014/4/16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333667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D5C2C462-9D95-425E-B2BE-D82364BD3096}" type="datetimeFigureOut">
              <a:rPr kumimoji="1" lang="ja-JP" altLang="en-US" smtClean="0"/>
              <a:t>2014/4/16</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ED858199-C918-4B2A-B372-3CAAB513FA42}" type="slidenum">
              <a:rPr kumimoji="1" lang="ja-JP" altLang="en-US" smtClean="0"/>
              <a:t>‹#›</a:t>
            </a:fld>
            <a:endParaRPr kumimoji="1" lang="ja-JP" altLang="en-US"/>
          </a:p>
        </p:txBody>
      </p:sp>
    </p:spTree>
    <p:extLst>
      <p:ext uri="{BB962C8B-B14F-4D97-AF65-F5344CB8AC3E}">
        <p14:creationId xmlns:p14="http://schemas.microsoft.com/office/powerpoint/2010/main" val="1466648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kome10000.com/" TargetMode="Externa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4"/>
          <p:cNvGrpSpPr>
            <a:grpSpLocks/>
          </p:cNvGrpSpPr>
          <p:nvPr/>
        </p:nvGrpSpPr>
        <p:grpSpPr bwMode="auto">
          <a:xfrm>
            <a:off x="152400" y="858764"/>
            <a:ext cx="6553200" cy="277812"/>
            <a:chOff x="116632" y="694600"/>
            <a:chExt cx="6551736" cy="277000"/>
          </a:xfrm>
        </p:grpSpPr>
        <p:sp>
          <p:nvSpPr>
            <p:cNvPr id="7" name="テキスト ボックス 4"/>
            <p:cNvSpPr txBox="1">
              <a:spLocks noChangeArrowheads="1"/>
            </p:cNvSpPr>
            <p:nvPr/>
          </p:nvSpPr>
          <p:spPr bwMode="auto">
            <a:xfrm>
              <a:off x="116632" y="694600"/>
              <a:ext cx="172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200" b="1" dirty="0" smtClean="0">
                  <a:latin typeface="ＭＳ Ｐゴシック" charset="-128"/>
                </a:rPr>
                <a:t>【</a:t>
              </a:r>
              <a:r>
                <a:rPr lang="ja-JP" altLang="en-US" sz="1200" b="1" dirty="0" smtClean="0">
                  <a:latin typeface="ＭＳ Ｐゴシック" charset="-128"/>
                </a:rPr>
                <a:t>ニュースリリース</a:t>
              </a:r>
              <a:r>
                <a:rPr lang="en-US" altLang="ja-JP" sz="1200" b="1" dirty="0" smtClean="0">
                  <a:latin typeface="ＭＳ Ｐゴシック" charset="-128"/>
                </a:rPr>
                <a:t>】</a:t>
              </a:r>
              <a:endParaRPr lang="ja-JP" altLang="en-US" sz="1200" b="1" dirty="0">
                <a:latin typeface="ＭＳ Ｐゴシック" charset="-128"/>
              </a:endParaRPr>
            </a:p>
          </p:txBody>
        </p:sp>
        <p:sp>
          <p:nvSpPr>
            <p:cNvPr id="8" name="テキスト ボックス 5"/>
            <p:cNvSpPr txBox="1">
              <a:spLocks noChangeArrowheads="1"/>
            </p:cNvSpPr>
            <p:nvPr/>
          </p:nvSpPr>
          <p:spPr bwMode="auto">
            <a:xfrm>
              <a:off x="4941168" y="694601"/>
              <a:ext cx="172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en-US" altLang="ja-JP" sz="1200" b="1" dirty="0" smtClean="0">
                  <a:latin typeface="ＭＳ Ｐゴシック" charset="-128"/>
                </a:rPr>
                <a:t>2014</a:t>
              </a:r>
              <a:r>
                <a:rPr lang="ja-JP" altLang="en-US" sz="1200" b="1" dirty="0" smtClean="0">
                  <a:latin typeface="ＭＳ Ｐゴシック" charset="-128"/>
                </a:rPr>
                <a:t>年</a:t>
              </a:r>
              <a:r>
                <a:rPr lang="en-US" altLang="ja-JP" sz="1200" b="1" dirty="0" smtClean="0">
                  <a:latin typeface="ＭＳ Ｐゴシック" charset="-128"/>
                </a:rPr>
                <a:t>4</a:t>
              </a:r>
              <a:r>
                <a:rPr lang="ja-JP" altLang="en-US" sz="1200" b="1" dirty="0" smtClean="0">
                  <a:latin typeface="ＭＳ Ｐゴシック" charset="-128"/>
                </a:rPr>
                <a:t>月</a:t>
              </a:r>
              <a:r>
                <a:rPr lang="ja-JP" altLang="en-US" sz="1200" b="1" dirty="0">
                  <a:latin typeface="ＭＳ Ｐゴシック" charset="-128"/>
                </a:rPr>
                <a:t>吉日</a:t>
              </a:r>
              <a:endParaRPr lang="en-US" altLang="ja-JP" sz="1200" b="1" dirty="0">
                <a:latin typeface="ＭＳ Ｐゴシック" charset="-128"/>
              </a:endParaRPr>
            </a:p>
          </p:txBody>
        </p:sp>
      </p:grpSp>
      <p:sp>
        <p:nvSpPr>
          <p:cNvPr id="9" name="テキスト ボックス 6"/>
          <p:cNvSpPr txBox="1">
            <a:spLocks noChangeArrowheads="1"/>
          </p:cNvSpPr>
          <p:nvPr/>
        </p:nvSpPr>
        <p:spPr bwMode="auto">
          <a:xfrm>
            <a:off x="152400" y="3368824"/>
            <a:ext cx="6553199" cy="614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dist" eaLnBrk="1" hangingPunct="1">
              <a:spcBef>
                <a:spcPct val="0"/>
              </a:spcBef>
              <a:buFontTx/>
              <a:buNone/>
            </a:pPr>
            <a:r>
              <a:rPr lang="ja-JP" altLang="en-US" sz="1200" dirty="0" smtClean="0">
                <a:latin typeface="Arial" panose="020B0604020202020204" pitchFamily="34" charset="0"/>
                <a:ea typeface="ＭＳ Ｐゴシック" panose="020B0600070205080204" pitchFamily="50" charset="-128"/>
              </a:rPr>
              <a:t>　</a:t>
            </a:r>
            <a:r>
              <a:rPr lang="en-US" altLang="ja-JP" sz="1100" dirty="0" smtClean="0">
                <a:latin typeface="Arial" panose="020B0604020202020204" pitchFamily="34" charset="0"/>
                <a:ea typeface="ＭＳ Ｐゴシック" panose="020B0600070205080204" pitchFamily="50" charset="-128"/>
              </a:rPr>
              <a:t>JA</a:t>
            </a:r>
            <a:r>
              <a:rPr lang="ja-JP" altLang="en-US" sz="1100" dirty="0" smtClean="0">
                <a:latin typeface="Arial" panose="020B0604020202020204" pitchFamily="34" charset="0"/>
                <a:ea typeface="ＭＳ Ｐゴシック" panose="020B0600070205080204" pitchFamily="50" charset="-128"/>
              </a:rPr>
              <a:t>全農福島（米穀部、</a:t>
            </a:r>
            <a:r>
              <a:rPr lang="zh-TW" altLang="en-US" sz="1100" dirty="0">
                <a:latin typeface="Arial" panose="020B0604020202020204" pitchFamily="34" charset="0"/>
                <a:ea typeface="ＭＳ Ｐゴシック" panose="020B0600070205080204" pitchFamily="50" charset="-128"/>
              </a:rPr>
              <a:t>福島市飯坂町平野字三枚長</a:t>
            </a:r>
            <a:r>
              <a:rPr lang="en-US" altLang="zh-TW" sz="1100" dirty="0">
                <a:latin typeface="Arial" panose="020B0604020202020204" pitchFamily="34" charset="0"/>
                <a:ea typeface="ＭＳ Ｐゴシック" panose="020B0600070205080204" pitchFamily="50" charset="-128"/>
              </a:rPr>
              <a:t>1-1</a:t>
            </a:r>
            <a:r>
              <a:rPr lang="ja-JP" altLang="en-US" sz="1100" dirty="0" smtClean="0">
                <a:latin typeface="Arial" panose="020B0604020202020204" pitchFamily="34" charset="0"/>
                <a:ea typeface="ＭＳ Ｐゴシック" panose="020B0600070205080204" pitchFamily="50" charset="-128"/>
              </a:rPr>
              <a:t>）は、震災以降、放射性物質が検出されない米作り、１千万袋以上にも及ぶ全量全袋検査の実施など、数多くの困難を克服し、安全を確保して消費者の皆様に</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FontTx/>
              <a:buNone/>
            </a:pPr>
            <a:r>
              <a:rPr lang="ja-JP" altLang="en-US" sz="1100" dirty="0" smtClean="0">
                <a:latin typeface="Arial" panose="020B0604020202020204" pitchFamily="34" charset="0"/>
                <a:ea typeface="ＭＳ Ｐゴシック" panose="020B0600070205080204" pitchFamily="50" charset="-128"/>
              </a:rPr>
              <a:t>お米を届けられるようになりました。</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FontTx/>
              <a:buNone/>
            </a:pPr>
            <a:endParaRPr lang="en-US" altLang="ja-JP" sz="400" dirty="0">
              <a:latin typeface="Arial" panose="020B0604020202020204" pitchFamily="34" charset="0"/>
              <a:ea typeface="ＭＳ Ｐゴシック" panose="020B0600070205080204" pitchFamily="50" charset="-128"/>
            </a:endParaRPr>
          </a:p>
          <a:p>
            <a:pPr algn="dist" eaLnBrk="1" hangingPunct="1">
              <a:spcBef>
                <a:spcPct val="0"/>
              </a:spcBef>
              <a:buFontTx/>
              <a:buNone/>
            </a:pPr>
            <a:r>
              <a:rPr lang="ja-JP" altLang="en-US" sz="1100" dirty="0" smtClean="0">
                <a:latin typeface="Arial" panose="020B0604020202020204" pitchFamily="34" charset="0"/>
                <a:ea typeface="ＭＳ Ｐゴシック" panose="020B0600070205080204" pitchFamily="50" charset="-128"/>
              </a:rPr>
              <a:t>　そこで、１人でも多くの人に福島米を食べてもらい、安全への取組みとともに、美味しさを再認識いただける</a:t>
            </a:r>
            <a:endParaRPr lang="en-US" altLang="ja-JP" sz="1100" dirty="0" smtClean="0">
              <a:latin typeface="Arial" panose="020B0604020202020204" pitchFamily="34" charset="0"/>
              <a:ea typeface="ＭＳ Ｐゴシック" panose="020B0600070205080204" pitchFamily="50" charset="-128"/>
            </a:endParaRPr>
          </a:p>
          <a:p>
            <a:pPr algn="dist" eaLnBrk="1" hangingPunct="1">
              <a:spcBef>
                <a:spcPct val="0"/>
              </a:spcBef>
              <a:buFontTx/>
              <a:buNone/>
            </a:pPr>
            <a:r>
              <a:rPr lang="ja-JP" altLang="en-US" sz="1100" dirty="0" smtClean="0">
                <a:latin typeface="Arial" panose="020B0604020202020204" pitchFamily="34" charset="0"/>
                <a:ea typeface="ＭＳ Ｐゴシック" panose="020B0600070205080204" pitchFamily="50" charset="-128"/>
              </a:rPr>
              <a:t>ように、</a:t>
            </a:r>
            <a:r>
              <a:rPr lang="ja-JP" altLang="en-US" sz="1100" b="1" dirty="0" smtClean="0">
                <a:latin typeface="Arial" panose="020B0604020202020204" pitchFamily="34" charset="0"/>
                <a:ea typeface="ＭＳ Ｐゴシック" panose="020B0600070205080204" pitchFamily="50" charset="-128"/>
              </a:rPr>
              <a:t>２０１４年４月１４日（月）から６月３０日（月）まで、１０，０００名様にふくしまの米・２</a:t>
            </a:r>
            <a:r>
              <a:rPr lang="en-US" altLang="ja-JP" sz="1100" b="1" dirty="0" smtClean="0">
                <a:latin typeface="Arial" panose="020B0604020202020204" pitchFamily="34" charset="0"/>
                <a:ea typeface="ＭＳ Ｐゴシック" panose="020B0600070205080204" pitchFamily="50" charset="-128"/>
              </a:rPr>
              <a:t>kg</a:t>
            </a:r>
            <a:r>
              <a:rPr lang="ja-JP" altLang="en-US" sz="1100" b="1" dirty="0" smtClean="0">
                <a:latin typeface="Arial" panose="020B0604020202020204" pitchFamily="34" charset="0"/>
                <a:ea typeface="ＭＳ Ｐゴシック" panose="020B0600070205080204" pitchFamily="50" charset="-128"/>
              </a:rPr>
              <a:t>が当たる</a:t>
            </a:r>
            <a:endParaRPr lang="en-US" altLang="ja-JP" sz="1100" b="1" dirty="0" smtClean="0">
              <a:latin typeface="Arial" panose="020B0604020202020204" pitchFamily="34" charset="0"/>
              <a:ea typeface="ＭＳ Ｐゴシック" panose="020B0600070205080204" pitchFamily="50" charset="-128"/>
            </a:endParaRPr>
          </a:p>
          <a:p>
            <a:pPr eaLnBrk="1" hangingPunct="1">
              <a:spcBef>
                <a:spcPct val="0"/>
              </a:spcBef>
              <a:buFontTx/>
              <a:buNone/>
            </a:pPr>
            <a:r>
              <a:rPr lang="ja-JP" altLang="en-US" sz="1100" b="1" dirty="0" smtClean="0">
                <a:latin typeface="Arial" panose="020B0604020202020204" pitchFamily="34" charset="0"/>
                <a:ea typeface="ＭＳ Ｐゴシック" panose="020B0600070205080204" pitchFamily="50" charset="-128"/>
              </a:rPr>
              <a:t>「くってみなん</a:t>
            </a:r>
            <a:r>
              <a:rPr lang="ja-JP" altLang="en-US" sz="1100" b="1" dirty="0" err="1" smtClean="0">
                <a:latin typeface="Arial" panose="020B0604020202020204" pitchFamily="34" charset="0"/>
                <a:ea typeface="ＭＳ Ｐゴシック" panose="020B0600070205080204" pitchFamily="50" charset="-128"/>
              </a:rPr>
              <a:t>しょ</a:t>
            </a:r>
            <a:r>
              <a:rPr lang="ja-JP" altLang="en-US" sz="1100" b="1" dirty="0" smtClean="0">
                <a:latin typeface="Arial" panose="020B0604020202020204" pitchFamily="34" charset="0"/>
                <a:ea typeface="ＭＳ Ｐゴシック" panose="020B0600070205080204" pitchFamily="50" charset="-128"/>
              </a:rPr>
              <a:t>！ふくしまの米　プレゼントキャンペーン」を実施いたします。</a:t>
            </a:r>
            <a:endParaRPr lang="en-US" altLang="ja-JP" sz="1100" b="1" dirty="0" smtClean="0">
              <a:latin typeface="Arial" panose="020B0604020202020204" pitchFamily="34" charset="0"/>
              <a:ea typeface="ＭＳ Ｐゴシック" panose="020B0600070205080204" pitchFamily="50" charset="-128"/>
            </a:endParaRPr>
          </a:p>
          <a:p>
            <a:pPr eaLnBrk="1" hangingPunct="1">
              <a:spcBef>
                <a:spcPct val="0"/>
              </a:spcBef>
              <a:buFontTx/>
              <a:buNone/>
            </a:pPr>
            <a:r>
              <a:rPr lang="ja-JP" altLang="en-US" sz="1100" b="1" dirty="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奮って</a:t>
            </a:r>
            <a:r>
              <a:rPr lang="ja-JP" altLang="en-US" sz="1100" dirty="0">
                <a:latin typeface="Arial" panose="020B0604020202020204" pitchFamily="34" charset="0"/>
                <a:ea typeface="ＭＳ Ｐゴシック" panose="020B0600070205080204" pitchFamily="50" charset="-128"/>
              </a:rPr>
              <a:t>ご応募いただけますよう、よろしく</a:t>
            </a:r>
            <a:r>
              <a:rPr lang="ja-JP" altLang="en-US" sz="1100" dirty="0" smtClean="0">
                <a:latin typeface="Arial" panose="020B0604020202020204" pitchFamily="34" charset="0"/>
                <a:ea typeface="ＭＳ Ｐゴシック" panose="020B0600070205080204" pitchFamily="50" charset="-128"/>
              </a:rPr>
              <a:t>お願い申し上げます</a:t>
            </a:r>
            <a:r>
              <a:rPr lang="ja-JP" altLang="en-US" sz="1200" dirty="0" smtClean="0">
                <a:latin typeface="Arial" panose="020B0604020202020204" pitchFamily="34" charset="0"/>
                <a:ea typeface="ＭＳ Ｐゴシック" panose="020B0600070205080204" pitchFamily="50" charset="-128"/>
              </a:rPr>
              <a:t>。</a:t>
            </a:r>
            <a:endParaRPr lang="en-US" altLang="ja-JP" sz="1100" dirty="0">
              <a:latin typeface="Arial" panose="020B0604020202020204" pitchFamily="34" charset="0"/>
              <a:ea typeface="ＭＳ Ｐゴシック" panose="020B0600070205080204" pitchFamily="50" charset="-128"/>
            </a:endParaRPr>
          </a:p>
          <a:p>
            <a:pPr eaLnBrk="1" hangingPunct="1">
              <a:spcBef>
                <a:spcPct val="0"/>
              </a:spcBef>
              <a:buFontTx/>
              <a:buNone/>
            </a:pPr>
            <a:endParaRPr lang="en-US" altLang="ja-JP" sz="1200" dirty="0">
              <a:latin typeface="Arial" panose="020B0604020202020204" pitchFamily="34" charset="0"/>
              <a:ea typeface="ＭＳ Ｐゴシック" panose="020B0600070205080204" pitchFamily="50" charset="-128"/>
            </a:endParaRPr>
          </a:p>
          <a:p>
            <a:pPr eaLnBrk="1" hangingPunct="1">
              <a:spcBef>
                <a:spcPct val="0"/>
              </a:spcBef>
              <a:buFontTx/>
              <a:buNone/>
            </a:pPr>
            <a:r>
              <a:rPr lang="en-US" altLang="ja-JP" sz="1100" b="1" dirty="0" smtClean="0">
                <a:latin typeface="Arial" panose="020B0604020202020204" pitchFamily="34" charset="0"/>
                <a:ea typeface="ＭＳ Ｐゴシック" panose="020B0600070205080204" pitchFamily="50" charset="-128"/>
              </a:rPr>
              <a:t>【</a:t>
            </a:r>
            <a:r>
              <a:rPr lang="ja-JP" altLang="en-US" sz="1100" b="1" dirty="0" smtClean="0">
                <a:latin typeface="Arial" panose="020B0604020202020204" pitchFamily="34" charset="0"/>
                <a:ea typeface="ＭＳ Ｐゴシック" panose="020B0600070205080204" pitchFamily="50" charset="-128"/>
              </a:rPr>
              <a:t>実施概要</a:t>
            </a:r>
            <a:r>
              <a:rPr lang="en-US" altLang="ja-JP" sz="1100" b="1" dirty="0" smtClean="0">
                <a:latin typeface="Arial" panose="020B0604020202020204" pitchFamily="34" charset="0"/>
                <a:ea typeface="ＭＳ Ｐゴシック" panose="020B0600070205080204" pitchFamily="50" charset="-128"/>
              </a:rPr>
              <a:t>】</a:t>
            </a:r>
          </a:p>
          <a:p>
            <a:pPr eaLnBrk="1" hangingPunct="1">
              <a:spcBef>
                <a:spcPct val="0"/>
              </a:spcBef>
              <a:buFontTx/>
              <a:buNone/>
            </a:pPr>
            <a:endParaRPr lang="en-US" altLang="ja-JP" sz="600" dirty="0">
              <a:latin typeface="Arial" panose="020B0604020202020204" pitchFamily="34" charset="0"/>
              <a:ea typeface="ＭＳ Ｐゴシック" panose="020B0600070205080204" pitchFamily="50" charset="-128"/>
            </a:endParaRPr>
          </a:p>
          <a:p>
            <a:pPr marL="171450" indent="-171450" eaLnBrk="1" hangingPunct="1">
              <a:spcBef>
                <a:spcPct val="0"/>
              </a:spcBef>
              <a:buFont typeface="Wingdings" panose="05000000000000000000" pitchFamily="2" charset="2"/>
              <a:buChar char="Ø"/>
            </a:pPr>
            <a:r>
              <a:rPr lang="ja-JP" altLang="en-US" sz="1100" dirty="0" smtClean="0">
                <a:latin typeface="Arial" panose="020B0604020202020204" pitchFamily="34" charset="0"/>
                <a:ea typeface="ＭＳ Ｐゴシック" panose="020B0600070205080204" pitchFamily="50" charset="-128"/>
              </a:rPr>
              <a:t>キャンペーン名：</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「くってみなん</a:t>
            </a:r>
            <a:r>
              <a:rPr lang="ja-JP" altLang="en-US" sz="1100" dirty="0" err="1" smtClean="0">
                <a:latin typeface="Arial" panose="020B0604020202020204" pitchFamily="34" charset="0"/>
                <a:ea typeface="ＭＳ Ｐゴシック" panose="020B0600070205080204" pitchFamily="50" charset="-128"/>
              </a:rPr>
              <a:t>しょ</a:t>
            </a:r>
            <a:r>
              <a:rPr lang="ja-JP" altLang="en-US" sz="1100" dirty="0" smtClean="0">
                <a:latin typeface="Arial" panose="020B0604020202020204" pitchFamily="34" charset="0"/>
                <a:ea typeface="ＭＳ Ｐゴシック" panose="020B0600070205080204" pitchFamily="50" charset="-128"/>
              </a:rPr>
              <a:t>！ふくしまの米　プレゼントキャンペーン」</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smtClean="0">
              <a:latin typeface="Arial" panose="020B0604020202020204" pitchFamily="34" charset="0"/>
              <a:ea typeface="ＭＳ Ｐゴシック" panose="020B0600070205080204" pitchFamily="50" charset="-128"/>
            </a:endParaRPr>
          </a:p>
          <a:p>
            <a:pPr marL="171450" indent="-171450" eaLnBrk="1" hangingPunct="1">
              <a:spcBef>
                <a:spcPct val="0"/>
              </a:spcBef>
              <a:buFont typeface="Wingdings" panose="05000000000000000000" pitchFamily="2" charset="2"/>
              <a:buChar char="Ø"/>
            </a:pPr>
            <a:r>
              <a:rPr lang="ja-JP" altLang="en-US" sz="1100" dirty="0" smtClean="0">
                <a:latin typeface="Arial" panose="020B0604020202020204" pitchFamily="34" charset="0"/>
                <a:ea typeface="ＭＳ Ｐゴシック" panose="020B0600070205080204" pitchFamily="50" charset="-128"/>
              </a:rPr>
              <a:t>実施期間：</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２０１４年４月１４日（月）～２０１４年６月３０日（月）消印有効</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smtClean="0">
              <a:latin typeface="Arial" panose="020B0604020202020204" pitchFamily="34" charset="0"/>
              <a:ea typeface="ＭＳ Ｐゴシック" panose="020B0600070205080204" pitchFamily="50" charset="-128"/>
            </a:endParaRPr>
          </a:p>
          <a:p>
            <a:pPr marL="171450" indent="-171450" eaLnBrk="1" hangingPunct="1">
              <a:spcBef>
                <a:spcPct val="0"/>
              </a:spcBef>
              <a:buFont typeface="Wingdings" panose="05000000000000000000" pitchFamily="2" charset="2"/>
              <a:buChar char="Ø"/>
            </a:pPr>
            <a:r>
              <a:rPr lang="ja-JP" altLang="en-US" sz="1100" dirty="0" smtClean="0">
                <a:latin typeface="Arial" panose="020B0604020202020204" pitchFamily="34" charset="0"/>
                <a:ea typeface="ＭＳ Ｐゴシック" panose="020B0600070205080204" pitchFamily="50" charset="-128"/>
              </a:rPr>
              <a:t>プレゼント賞品：</a:t>
            </a:r>
            <a:r>
              <a:rPr lang="en-US" altLang="ja-JP" sz="1100" dirty="0" smtClean="0">
                <a:latin typeface="Arial" panose="020B0604020202020204" pitchFamily="34" charset="0"/>
                <a:ea typeface="ＭＳ Ｐゴシック" panose="020B0600070205080204" pitchFamily="50" charset="-128"/>
              </a:rPr>
              <a:t>	</a:t>
            </a:r>
            <a:r>
              <a:rPr lang="ja-JP" altLang="en-US" sz="1100" b="1" dirty="0" smtClean="0">
                <a:latin typeface="Arial" panose="020B0604020202020204" pitchFamily="34" charset="0"/>
                <a:ea typeface="ＭＳ Ｐゴシック" panose="020B0600070205080204" pitchFamily="50" charset="-128"/>
              </a:rPr>
              <a:t>ふくしまの米（２</a:t>
            </a:r>
            <a:r>
              <a:rPr lang="en-US" altLang="ja-JP" sz="1100" b="1" dirty="0" smtClean="0">
                <a:latin typeface="Arial" panose="020B0604020202020204" pitchFamily="34" charset="0"/>
                <a:ea typeface="ＭＳ Ｐゴシック" panose="020B0600070205080204" pitchFamily="50" charset="-128"/>
              </a:rPr>
              <a:t>kg</a:t>
            </a:r>
            <a:r>
              <a:rPr lang="ja-JP" altLang="en-US" sz="1100" b="1" dirty="0" smtClean="0">
                <a:latin typeface="Arial" panose="020B0604020202020204" pitchFamily="34" charset="0"/>
                <a:ea typeface="ＭＳ Ｐゴシック" panose="020B0600070205080204" pitchFamily="50" charset="-128"/>
              </a:rPr>
              <a:t>）を抽選で１０，０００名様にプレゼント</a:t>
            </a:r>
            <a:endParaRPr lang="en-US" altLang="ja-JP" sz="1100" b="1"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smtClean="0">
              <a:latin typeface="Arial" panose="020B0604020202020204" pitchFamily="34" charset="0"/>
              <a:ea typeface="ＭＳ Ｐゴシック" panose="020B0600070205080204" pitchFamily="50" charset="-128"/>
            </a:endParaRPr>
          </a:p>
          <a:p>
            <a:pPr marL="171450" indent="-171450" eaLnBrk="1" hangingPunct="1">
              <a:spcBef>
                <a:spcPct val="0"/>
              </a:spcBef>
              <a:buFont typeface="Wingdings" panose="05000000000000000000" pitchFamily="2" charset="2"/>
              <a:buChar char="Ø"/>
            </a:pPr>
            <a:r>
              <a:rPr lang="ja-JP" altLang="en-US" sz="1100" dirty="0">
                <a:latin typeface="Arial" panose="020B0604020202020204" pitchFamily="34" charset="0"/>
                <a:ea typeface="ＭＳ Ｐゴシック" panose="020B0600070205080204" pitchFamily="50" charset="-128"/>
              </a:rPr>
              <a:t>応募</a:t>
            </a:r>
            <a:r>
              <a:rPr lang="ja-JP" altLang="en-US" sz="1100" dirty="0" smtClean="0">
                <a:latin typeface="Arial" panose="020B0604020202020204" pitchFamily="34" charset="0"/>
                <a:ea typeface="ＭＳ Ｐゴシック" panose="020B0600070205080204" pitchFamily="50" charset="-128"/>
              </a:rPr>
              <a:t>方法：</a:t>
            </a:r>
            <a:r>
              <a:rPr lang="en-US" altLang="ja-JP" sz="1100" dirty="0" smtClean="0">
                <a:latin typeface="Arial" panose="020B0604020202020204" pitchFamily="34" charset="0"/>
                <a:ea typeface="ＭＳ Ｐゴシック" panose="020B0600070205080204" pitchFamily="50" charset="-128"/>
              </a:rPr>
              <a:t>		WEB</a:t>
            </a:r>
            <a:r>
              <a:rPr lang="ja-JP" altLang="en-US" sz="1100" dirty="0" smtClean="0">
                <a:latin typeface="Arial" panose="020B0604020202020204" pitchFamily="34" charset="0"/>
                <a:ea typeface="ＭＳ Ｐゴシック" panose="020B0600070205080204" pitchFamily="50" charset="-128"/>
              </a:rPr>
              <a:t>：</a:t>
            </a:r>
            <a:r>
              <a:rPr lang="en-US" altLang="ja-JP" sz="1100" dirty="0" smtClean="0">
                <a:latin typeface="Arial" panose="020B0604020202020204" pitchFamily="34" charset="0"/>
                <a:ea typeface="ＭＳ Ｐゴシック" panose="020B0600070205080204" pitchFamily="50" charset="-128"/>
              </a:rPr>
              <a:t>	</a:t>
            </a:r>
            <a:r>
              <a:rPr lang="en-US" altLang="ja-JP" sz="1100" dirty="0" smtClean="0">
                <a:latin typeface="Arial" panose="020B0604020202020204" pitchFamily="34" charset="0"/>
                <a:ea typeface="ＭＳ Ｐゴシック" panose="020B0600070205080204" pitchFamily="50" charset="-128"/>
                <a:hlinkClick r:id="rId2"/>
              </a:rPr>
              <a:t>http://kome10000.com</a:t>
            </a:r>
            <a:endParaRPr lang="en-US" altLang="ja-JP" sz="1100" dirty="0">
              <a:latin typeface="Arial" panose="020B0604020202020204" pitchFamily="34" charset="0"/>
              <a:ea typeface="ＭＳ Ｐゴシック" panose="020B0600070205080204" pitchFamily="50" charset="-128"/>
            </a:endParaRPr>
          </a:p>
          <a:p>
            <a:pPr eaLnBrk="1" hangingPunct="1">
              <a:spcBef>
                <a:spcPct val="0"/>
              </a:spcBef>
              <a:buNone/>
            </a:pP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a:t>
            </a:r>
            <a:r>
              <a:rPr lang="en-US" altLang="ja-JP" sz="1100" dirty="0" smtClean="0">
                <a:latin typeface="Arial" panose="020B0604020202020204" pitchFamily="34" charset="0"/>
                <a:ea typeface="ＭＳ Ｐゴシック" panose="020B0600070205080204" pitchFamily="50" charset="-128"/>
              </a:rPr>
              <a:t>PC</a:t>
            </a:r>
            <a:r>
              <a:rPr lang="ja-JP" altLang="en-US" sz="1100" dirty="0" err="1" smtClean="0">
                <a:latin typeface="Arial" panose="020B0604020202020204" pitchFamily="34" charset="0"/>
                <a:ea typeface="ＭＳ Ｐゴシック" panose="020B0600070205080204" pitchFamily="50" charset="-128"/>
              </a:rPr>
              <a:t>、</a:t>
            </a:r>
            <a:r>
              <a:rPr lang="ja-JP" altLang="en-US" sz="1100" dirty="0" smtClean="0">
                <a:latin typeface="Arial" panose="020B0604020202020204" pitchFamily="34" charset="0"/>
                <a:ea typeface="ＭＳ Ｐゴシック" panose="020B0600070205080204" pitchFamily="50" charset="-128"/>
              </a:rPr>
              <a:t>スマートフォンでのアクセス可）</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1100" dirty="0" smtClean="0">
                <a:latin typeface="Arial" panose="020B0604020202020204" pitchFamily="34" charset="0"/>
                <a:ea typeface="ＭＳ Ｐゴシック" panose="020B0600070205080204" pitchFamily="50" charset="-128"/>
              </a:rPr>
              <a:t>		QR</a:t>
            </a:r>
            <a:r>
              <a:rPr lang="ja-JP" altLang="en-US" sz="1100" dirty="0" smtClean="0">
                <a:latin typeface="Arial" panose="020B0604020202020204" pitchFamily="34" charset="0"/>
                <a:ea typeface="ＭＳ Ｐゴシック" panose="020B0600070205080204" pitchFamily="50" charset="-128"/>
              </a:rPr>
              <a:t>コード：</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右の</a:t>
            </a:r>
            <a:r>
              <a:rPr lang="en-US" altLang="ja-JP" sz="1100" dirty="0" smtClean="0">
                <a:latin typeface="Arial" panose="020B0604020202020204" pitchFamily="34" charset="0"/>
                <a:ea typeface="ＭＳ Ｐゴシック" panose="020B0600070205080204" pitchFamily="50" charset="-128"/>
              </a:rPr>
              <a:t>QR</a:t>
            </a:r>
            <a:r>
              <a:rPr lang="ja-JP" altLang="en-US" sz="1100" dirty="0" smtClean="0">
                <a:latin typeface="Arial" panose="020B0604020202020204" pitchFamily="34" charset="0"/>
                <a:ea typeface="ＭＳ Ｐゴシック" panose="020B0600070205080204" pitchFamily="50" charset="-128"/>
              </a:rPr>
              <a:t>コードから上記</a:t>
            </a:r>
            <a:r>
              <a:rPr lang="en-US" altLang="ja-JP" sz="1100" dirty="0" smtClean="0">
                <a:latin typeface="Arial" panose="020B0604020202020204" pitchFamily="34" charset="0"/>
                <a:ea typeface="ＭＳ Ｐゴシック" panose="020B0600070205080204" pitchFamily="50" charset="-128"/>
              </a:rPr>
              <a:t>URL</a:t>
            </a:r>
            <a:r>
              <a:rPr lang="ja-JP" altLang="en-US" sz="1100" dirty="0" smtClean="0">
                <a:latin typeface="Arial" panose="020B0604020202020204" pitchFamily="34" charset="0"/>
                <a:ea typeface="ＭＳ Ｐゴシック" panose="020B0600070205080204" pitchFamily="50" charset="-128"/>
              </a:rPr>
              <a:t>にアクセス可</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a:latin typeface="Arial" panose="020B0604020202020204" pitchFamily="34" charset="0"/>
              <a:ea typeface="ＭＳ Ｐゴシック" panose="020B0600070205080204" pitchFamily="50" charset="-128"/>
            </a:endParaRPr>
          </a:p>
          <a:p>
            <a:pPr eaLnBrk="1" hangingPunct="1">
              <a:spcBef>
                <a:spcPct val="0"/>
              </a:spcBef>
              <a:buNone/>
            </a:pP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ハガキ：</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a:t>
            </a:r>
            <a:r>
              <a:rPr lang="en-US" altLang="ja-JP" sz="1100" dirty="0" smtClean="0">
                <a:latin typeface="Arial" panose="020B0604020202020204" pitchFamily="34" charset="0"/>
                <a:ea typeface="ＭＳ Ｐゴシック" panose="020B0600070205080204" pitchFamily="50" charset="-128"/>
              </a:rPr>
              <a:t>101-8799</a:t>
            </a:r>
            <a:r>
              <a:rPr lang="ja-JP" altLang="en-US" sz="1100" dirty="0" smtClean="0">
                <a:latin typeface="Arial" panose="020B0604020202020204" pitchFamily="34" charset="0"/>
                <a:ea typeface="ＭＳ Ｐゴシック" panose="020B0600070205080204" pitchFamily="50" charset="-128"/>
              </a:rPr>
              <a:t>　神田郵便局留</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1100" dirty="0">
                <a:latin typeface="Arial" panose="020B0604020202020204" pitchFamily="34" charset="0"/>
                <a:ea typeface="ＭＳ Ｐゴシック" panose="020B0600070205080204" pitchFamily="50" charset="-128"/>
              </a:rPr>
              <a:t>	</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「くってみなん</a:t>
            </a:r>
            <a:r>
              <a:rPr lang="ja-JP" altLang="en-US" sz="1100" dirty="0" err="1" smtClean="0">
                <a:latin typeface="Arial" panose="020B0604020202020204" pitchFamily="34" charset="0"/>
                <a:ea typeface="ＭＳ Ｐゴシック" panose="020B0600070205080204" pitchFamily="50" charset="-128"/>
              </a:rPr>
              <a:t>しょ</a:t>
            </a:r>
            <a:r>
              <a:rPr lang="ja-JP" altLang="en-US" sz="1100" dirty="0" smtClean="0">
                <a:latin typeface="Arial" panose="020B0604020202020204" pitchFamily="34" charset="0"/>
                <a:ea typeface="ＭＳ Ｐゴシック" panose="020B0600070205080204" pitchFamily="50" charset="-128"/>
              </a:rPr>
              <a:t>！ふくしまの米」プレゼントキャンペーン宛</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smtClean="0">
              <a:latin typeface="Arial" panose="020B0604020202020204" pitchFamily="34" charset="0"/>
              <a:ea typeface="ＭＳ Ｐゴシック" panose="020B0600070205080204" pitchFamily="50" charset="-128"/>
            </a:endParaRPr>
          </a:p>
          <a:p>
            <a:pPr marL="171450" indent="-171450" eaLnBrk="1" hangingPunct="1">
              <a:spcBef>
                <a:spcPct val="0"/>
              </a:spcBef>
              <a:buFont typeface="Wingdings" panose="05000000000000000000" pitchFamily="2" charset="2"/>
              <a:buChar char="Ø"/>
            </a:pPr>
            <a:r>
              <a:rPr lang="ja-JP" altLang="en-US" sz="1100" dirty="0" smtClean="0">
                <a:latin typeface="Arial" panose="020B0604020202020204" pitchFamily="34" charset="0"/>
                <a:ea typeface="ＭＳ Ｐゴシック" panose="020B0600070205080204" pitchFamily="50" charset="-128"/>
              </a:rPr>
              <a:t>応募キーワード：</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「くってみなん</a:t>
            </a:r>
            <a:r>
              <a:rPr lang="ja-JP" altLang="en-US" sz="1100" dirty="0" err="1" smtClean="0">
                <a:latin typeface="Arial" panose="020B0604020202020204" pitchFamily="34" charset="0"/>
                <a:ea typeface="ＭＳ Ｐゴシック" panose="020B0600070205080204" pitchFamily="50" charset="-128"/>
              </a:rPr>
              <a:t>しょ</a:t>
            </a:r>
            <a:r>
              <a:rPr lang="ja-JP" altLang="en-US" sz="1100" dirty="0" smtClean="0">
                <a:latin typeface="Arial" panose="020B0604020202020204" pitchFamily="34" charset="0"/>
                <a:ea typeface="ＭＳ Ｐゴシック" panose="020B0600070205080204" pitchFamily="50" charset="-128"/>
              </a:rPr>
              <a:t>！○○○○の米」</a:t>
            </a:r>
            <a:r>
              <a:rPr lang="ja-JP" altLang="en-US" sz="900" dirty="0" smtClean="0">
                <a:latin typeface="Arial" panose="020B0604020202020204" pitchFamily="34" charset="0"/>
                <a:ea typeface="ＭＳ Ｐゴシック" panose="020B0600070205080204" pitchFamily="50" charset="-128"/>
              </a:rPr>
              <a:t>（○○○○にキーワードを入れてご応募ください）</a:t>
            </a:r>
            <a:endParaRPr lang="en-US" altLang="ja-JP" sz="900"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smtClean="0">
              <a:latin typeface="Arial" panose="020B0604020202020204" pitchFamily="34" charset="0"/>
              <a:ea typeface="ＭＳ Ｐゴシック" panose="020B0600070205080204" pitchFamily="50" charset="-128"/>
            </a:endParaRPr>
          </a:p>
          <a:p>
            <a:pPr marL="171450" indent="-171450" algn="dist" eaLnBrk="1" hangingPunct="1">
              <a:spcBef>
                <a:spcPct val="0"/>
              </a:spcBef>
              <a:buFont typeface="Wingdings" panose="05000000000000000000" pitchFamily="2" charset="2"/>
              <a:buChar char="Ø"/>
            </a:pPr>
            <a:r>
              <a:rPr lang="ja-JP" altLang="en-US" sz="1100" dirty="0">
                <a:latin typeface="Arial" panose="020B0604020202020204" pitchFamily="34" charset="0"/>
                <a:ea typeface="ＭＳ Ｐゴシック" panose="020B0600070205080204" pitchFamily="50" charset="-128"/>
              </a:rPr>
              <a:t>当選</a:t>
            </a:r>
            <a:r>
              <a:rPr lang="ja-JP" altLang="en-US" sz="1100" dirty="0" smtClean="0">
                <a:latin typeface="Arial" panose="020B0604020202020204" pitchFamily="34" charset="0"/>
                <a:ea typeface="ＭＳ Ｐゴシック" panose="020B0600070205080204" pitchFamily="50" charset="-128"/>
              </a:rPr>
              <a:t>発表：</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厳正な抽選のうえ、賞品の発送（７月下旬）をもって発表にかえさせて</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1100" dirty="0">
                <a:latin typeface="Arial" panose="020B0604020202020204" pitchFamily="34" charset="0"/>
                <a:ea typeface="ＭＳ Ｐゴシック" panose="020B0600070205080204" pitchFamily="50" charset="-128"/>
              </a:rPr>
              <a:t>	</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いただきます。</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1100" dirty="0">
                <a:latin typeface="Arial" panose="020B0604020202020204" pitchFamily="34" charset="0"/>
                <a:ea typeface="ＭＳ Ｐゴシック" panose="020B0600070205080204" pitchFamily="50" charset="-128"/>
              </a:rPr>
              <a:t>	</a:t>
            </a:r>
            <a:r>
              <a:rPr lang="en-US" altLang="ja-JP" sz="1100" dirty="0" smtClean="0">
                <a:latin typeface="Arial" panose="020B0604020202020204" pitchFamily="34" charset="0"/>
                <a:ea typeface="ＭＳ Ｐゴシック" panose="020B0600070205080204" pitchFamily="50" charset="-128"/>
              </a:rPr>
              <a:t>	</a:t>
            </a:r>
            <a:r>
              <a:rPr lang="en-US" altLang="ja-JP" sz="900" b="1" dirty="0" smtClean="0">
                <a:latin typeface="Arial" panose="020B0604020202020204" pitchFamily="34" charset="0"/>
                <a:ea typeface="ＭＳ Ｐゴシック" panose="020B0600070205080204" pitchFamily="50" charset="-128"/>
              </a:rPr>
              <a:t>【</a:t>
            </a:r>
            <a:r>
              <a:rPr lang="ja-JP" altLang="en-US" sz="900" b="1" dirty="0" smtClean="0">
                <a:latin typeface="Arial" panose="020B0604020202020204" pitchFamily="34" charset="0"/>
                <a:ea typeface="ＭＳ Ｐゴシック" panose="020B0600070205080204" pitchFamily="50" charset="-128"/>
              </a:rPr>
              <a:t>抽選・当選発表・賞品発送に関して</a:t>
            </a:r>
            <a:r>
              <a:rPr lang="en-US" altLang="ja-JP" sz="900" b="1" dirty="0" smtClean="0">
                <a:latin typeface="Arial" panose="020B0604020202020204" pitchFamily="34" charset="0"/>
                <a:ea typeface="ＭＳ Ｐゴシック" panose="020B0600070205080204" pitchFamily="50" charset="-128"/>
              </a:rPr>
              <a:t>】</a:t>
            </a:r>
          </a:p>
          <a:p>
            <a:pPr eaLnBrk="1" hangingPunct="1">
              <a:spcBef>
                <a:spcPct val="0"/>
              </a:spcBef>
              <a:buNone/>
            </a:pPr>
            <a:r>
              <a:rPr lang="en-US" altLang="ja-JP" sz="1100" dirty="0">
                <a:latin typeface="Arial" panose="020B0604020202020204" pitchFamily="34" charset="0"/>
                <a:ea typeface="ＭＳ Ｐゴシック" panose="020B0600070205080204" pitchFamily="50" charset="-128"/>
              </a:rPr>
              <a:t>	</a:t>
            </a:r>
            <a:r>
              <a:rPr lang="en-US" altLang="ja-JP" sz="1100" dirty="0" smtClean="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a:t>
            </a:r>
            <a:r>
              <a:rPr lang="ja-JP" altLang="en-US" sz="900" dirty="0" smtClean="0">
                <a:latin typeface="Arial" panose="020B0604020202020204" pitchFamily="34" charset="0"/>
                <a:ea typeface="ＭＳ Ｐゴシック" panose="020B0600070205080204" pitchFamily="50" charset="-128"/>
              </a:rPr>
              <a:t>　やむを得ない事情により賞品の発送が若干おくれる場合があります。予</a:t>
            </a:r>
            <a:r>
              <a:rPr lang="ja-JP" altLang="en-US" sz="900" dirty="0">
                <a:latin typeface="Arial" panose="020B0604020202020204" pitchFamily="34" charset="0"/>
                <a:ea typeface="ＭＳ Ｐゴシック" panose="020B0600070205080204" pitchFamily="50" charset="-128"/>
              </a:rPr>
              <a:t>め</a:t>
            </a:r>
            <a:r>
              <a:rPr lang="ja-JP" altLang="en-US" sz="900" dirty="0" smtClean="0">
                <a:latin typeface="Arial" panose="020B0604020202020204" pitchFamily="34" charset="0"/>
                <a:ea typeface="ＭＳ Ｐゴシック" panose="020B0600070205080204" pitchFamily="50" charset="-128"/>
              </a:rPr>
              <a:t>ご了承ください。</a:t>
            </a:r>
            <a:endParaRPr lang="en-US" altLang="ja-JP" sz="9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900" dirty="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	※</a:t>
            </a:r>
            <a:r>
              <a:rPr lang="ja-JP" altLang="en-US" sz="900" dirty="0" smtClean="0">
                <a:latin typeface="Arial" panose="020B0604020202020204" pitchFamily="34" charset="0"/>
                <a:ea typeface="ＭＳ Ｐゴシック" panose="020B0600070205080204" pitchFamily="50" charset="-128"/>
              </a:rPr>
              <a:t>　商品のお届け先は、日本国内のみとさせていただきます。</a:t>
            </a:r>
            <a:endParaRPr lang="en-US" altLang="ja-JP" sz="900" dirty="0" smtClean="0">
              <a:latin typeface="Arial" panose="020B0604020202020204" pitchFamily="34" charset="0"/>
              <a:ea typeface="ＭＳ Ｐゴシック" panose="020B0600070205080204" pitchFamily="50" charset="-128"/>
            </a:endParaRPr>
          </a:p>
          <a:p>
            <a:pPr algn="dist" eaLnBrk="1" hangingPunct="1">
              <a:spcBef>
                <a:spcPct val="0"/>
              </a:spcBef>
              <a:buNone/>
            </a:pPr>
            <a:r>
              <a:rPr lang="en-US" altLang="ja-JP" sz="900" dirty="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	※</a:t>
            </a:r>
            <a:r>
              <a:rPr lang="ja-JP" altLang="en-US" sz="900" dirty="0" smtClean="0">
                <a:latin typeface="Arial" panose="020B0604020202020204" pitchFamily="34" charset="0"/>
                <a:ea typeface="ＭＳ Ｐゴシック" panose="020B0600070205080204" pitchFamily="50" charset="-128"/>
              </a:rPr>
              <a:t>　お客様の住所・転居先が不明などで商品をお届けできない場合は、当選を無効とさせて</a:t>
            </a:r>
            <a:endParaRPr lang="en-US" altLang="ja-JP" sz="9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900" dirty="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	</a:t>
            </a:r>
            <a:r>
              <a:rPr lang="ja-JP" altLang="en-US" sz="900" dirty="0" smtClean="0">
                <a:latin typeface="Arial" panose="020B0604020202020204" pitchFamily="34" charset="0"/>
                <a:ea typeface="ＭＳ Ｐゴシック" panose="020B0600070205080204" pitchFamily="50" charset="-128"/>
              </a:rPr>
              <a:t>　　 </a:t>
            </a:r>
            <a:r>
              <a:rPr lang="ja-JP" altLang="en-US" sz="900" dirty="0">
                <a:latin typeface="Arial" panose="020B0604020202020204" pitchFamily="34" charset="0"/>
                <a:ea typeface="ＭＳ Ｐゴシック" panose="020B0600070205080204" pitchFamily="50" charset="-128"/>
              </a:rPr>
              <a:t>い</a:t>
            </a:r>
            <a:r>
              <a:rPr lang="ja-JP" altLang="en-US" sz="900" dirty="0" smtClean="0">
                <a:latin typeface="Arial" panose="020B0604020202020204" pitchFamily="34" charset="0"/>
                <a:ea typeface="ＭＳ Ｐゴシック" panose="020B0600070205080204" pitchFamily="50" charset="-128"/>
              </a:rPr>
              <a:t>ただきます。</a:t>
            </a:r>
            <a:endParaRPr lang="en-US" altLang="ja-JP" sz="900" dirty="0" smtClean="0">
              <a:latin typeface="Arial" panose="020B0604020202020204" pitchFamily="34" charset="0"/>
              <a:ea typeface="ＭＳ Ｐゴシック" panose="020B0600070205080204" pitchFamily="50" charset="-128"/>
            </a:endParaRPr>
          </a:p>
          <a:p>
            <a:pPr algn="dist" eaLnBrk="1" hangingPunct="1">
              <a:spcBef>
                <a:spcPct val="0"/>
              </a:spcBef>
              <a:buNone/>
            </a:pPr>
            <a:r>
              <a:rPr lang="en-US" altLang="ja-JP" sz="900" dirty="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	※</a:t>
            </a:r>
            <a:r>
              <a:rPr lang="ja-JP" altLang="en-US" sz="900" dirty="0" smtClean="0">
                <a:latin typeface="Arial" panose="020B0604020202020204" pitchFamily="34" charset="0"/>
                <a:ea typeface="ＭＳ Ｐゴシック" panose="020B0600070205080204" pitchFamily="50" charset="-128"/>
              </a:rPr>
              <a:t>　応募の受付、当選確認に関するお問い合わせ、及び応募後の住所変更等はお受け</a:t>
            </a:r>
            <a:endParaRPr lang="en-US" altLang="ja-JP" sz="9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900" dirty="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	</a:t>
            </a:r>
            <a:r>
              <a:rPr lang="ja-JP" altLang="en-US" sz="900" dirty="0" smtClean="0">
                <a:latin typeface="Arial" panose="020B0604020202020204" pitchFamily="34" charset="0"/>
                <a:ea typeface="ＭＳ Ｐゴシック" panose="020B0600070205080204" pitchFamily="50" charset="-128"/>
              </a:rPr>
              <a:t>　　 できません。</a:t>
            </a:r>
            <a:endParaRPr lang="en-US" altLang="ja-JP" sz="900"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900" dirty="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	</a:t>
            </a:r>
            <a:r>
              <a:rPr lang="en-US" altLang="ja-JP" sz="900" b="1" dirty="0" smtClean="0">
                <a:latin typeface="Arial" panose="020B0604020202020204" pitchFamily="34" charset="0"/>
                <a:ea typeface="ＭＳ Ｐゴシック" panose="020B0600070205080204" pitchFamily="50" charset="-128"/>
              </a:rPr>
              <a:t>【</a:t>
            </a:r>
            <a:r>
              <a:rPr lang="ja-JP" altLang="en-US" sz="900" b="1" dirty="0" smtClean="0">
                <a:latin typeface="Arial" panose="020B0604020202020204" pitchFamily="34" charset="0"/>
                <a:ea typeface="ＭＳ Ｐゴシック" panose="020B0600070205080204" pitchFamily="50" charset="-128"/>
              </a:rPr>
              <a:t>個人情報の取り扱いについて</a:t>
            </a:r>
            <a:r>
              <a:rPr lang="en-US" altLang="ja-JP" sz="900" b="1" dirty="0" smtClean="0">
                <a:latin typeface="Arial" panose="020B0604020202020204" pitchFamily="34" charset="0"/>
                <a:ea typeface="ＭＳ Ｐゴシック" panose="020B0600070205080204" pitchFamily="50" charset="-128"/>
              </a:rPr>
              <a:t>】</a:t>
            </a:r>
          </a:p>
          <a:p>
            <a:pPr eaLnBrk="1" hangingPunct="1">
              <a:spcBef>
                <a:spcPct val="0"/>
              </a:spcBef>
              <a:buNone/>
            </a:pPr>
            <a:r>
              <a:rPr lang="en-US" altLang="ja-JP" sz="900" b="1" dirty="0">
                <a:latin typeface="Arial" panose="020B0604020202020204" pitchFamily="34" charset="0"/>
                <a:ea typeface="ＭＳ Ｐゴシック" panose="020B0600070205080204" pitchFamily="50" charset="-128"/>
              </a:rPr>
              <a:t>	</a:t>
            </a:r>
            <a:r>
              <a:rPr lang="en-US" altLang="ja-JP" sz="900" b="1" dirty="0" smtClean="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a:t>
            </a:r>
            <a:r>
              <a:rPr lang="ja-JP" altLang="en-US" sz="900" dirty="0" smtClean="0">
                <a:latin typeface="Arial" panose="020B0604020202020204" pitchFamily="34" charset="0"/>
                <a:ea typeface="ＭＳ Ｐゴシック" panose="020B0600070205080204" pitchFamily="50" charset="-128"/>
              </a:rPr>
              <a:t>　応募された方の個人情報は、当キャンペーンのプレゼント賞品の発送時にのみ使用します。</a:t>
            </a:r>
            <a:endParaRPr lang="en-US" altLang="ja-JP" sz="9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900" b="1" dirty="0">
                <a:latin typeface="Arial" panose="020B0604020202020204" pitchFamily="34" charset="0"/>
                <a:ea typeface="ＭＳ Ｐゴシック" panose="020B0600070205080204" pitchFamily="50" charset="-128"/>
              </a:rPr>
              <a:t>	</a:t>
            </a:r>
            <a:r>
              <a:rPr lang="en-US" altLang="ja-JP" sz="900" b="1" dirty="0" smtClean="0">
                <a:latin typeface="Arial" panose="020B0604020202020204" pitchFamily="34" charset="0"/>
                <a:ea typeface="ＭＳ Ｐゴシック" panose="020B0600070205080204" pitchFamily="50" charset="-128"/>
              </a:rPr>
              <a:t>	</a:t>
            </a:r>
            <a:r>
              <a:rPr lang="en-US" altLang="ja-JP" sz="900" dirty="0" smtClean="0">
                <a:latin typeface="Arial" panose="020B0604020202020204" pitchFamily="34" charset="0"/>
                <a:ea typeface="ＭＳ Ｐゴシック" panose="020B0600070205080204" pitchFamily="50" charset="-128"/>
              </a:rPr>
              <a:t>※</a:t>
            </a:r>
            <a:r>
              <a:rPr lang="ja-JP" altLang="en-US" sz="900" dirty="0" smtClean="0">
                <a:latin typeface="Arial" panose="020B0604020202020204" pitchFamily="34" charset="0"/>
                <a:ea typeface="ＭＳ Ｐゴシック" panose="020B0600070205080204" pitchFamily="50" charset="-128"/>
              </a:rPr>
              <a:t>　お客様の個人情報をお客様の同意なしに業務委託先以外の第三者に開示・提供すること</a:t>
            </a:r>
            <a:r>
              <a:rPr lang="en-US" altLang="ja-JP" sz="900" dirty="0" smtClean="0">
                <a:latin typeface="Arial" panose="020B0604020202020204" pitchFamily="34" charset="0"/>
                <a:ea typeface="ＭＳ Ｐゴシック" panose="020B0600070205080204" pitchFamily="50" charset="-128"/>
              </a:rPr>
              <a:t>		</a:t>
            </a:r>
            <a:r>
              <a:rPr lang="ja-JP" altLang="en-US" sz="900" dirty="0" smtClean="0">
                <a:latin typeface="Arial" panose="020B0604020202020204" pitchFamily="34" charset="0"/>
                <a:ea typeface="ＭＳ Ｐゴシック" panose="020B0600070205080204" pitchFamily="50" charset="-128"/>
              </a:rPr>
              <a:t>　　 はありません。（法令等により開示を求められた場合を除く）</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endParaRPr lang="en-US" altLang="ja-JP" sz="300" dirty="0" smtClean="0">
              <a:latin typeface="Arial" panose="020B0604020202020204" pitchFamily="34" charset="0"/>
              <a:ea typeface="ＭＳ Ｐゴシック" panose="020B0600070205080204" pitchFamily="50" charset="-128"/>
            </a:endParaRPr>
          </a:p>
          <a:p>
            <a:pPr marL="171450" indent="-171450" eaLnBrk="1" hangingPunct="1">
              <a:spcBef>
                <a:spcPct val="0"/>
              </a:spcBef>
              <a:buFont typeface="Wingdings" panose="05000000000000000000" pitchFamily="2" charset="2"/>
              <a:buChar char="Ø"/>
            </a:pPr>
            <a:r>
              <a:rPr lang="ja-JP" altLang="en-US" sz="1100" dirty="0" smtClean="0">
                <a:latin typeface="Arial" panose="020B0604020202020204" pitchFamily="34" charset="0"/>
                <a:ea typeface="ＭＳ Ｐゴシック" panose="020B0600070205080204" pitchFamily="50" charset="-128"/>
              </a:rPr>
              <a:t>お問い合わせ：</a:t>
            </a: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キャンペーン事務局</a:t>
            </a:r>
            <a:r>
              <a:rPr lang="ja-JP" altLang="en-US" sz="1100" dirty="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　☎０３－３８１５－２９２４</a:t>
            </a:r>
            <a:endParaRPr lang="en-US" altLang="ja-JP" sz="1100" dirty="0" smtClean="0">
              <a:latin typeface="Arial" panose="020B0604020202020204" pitchFamily="34" charset="0"/>
              <a:ea typeface="ＭＳ Ｐゴシック" panose="020B0600070205080204" pitchFamily="50" charset="-128"/>
            </a:endParaRPr>
          </a:p>
          <a:p>
            <a:pPr eaLnBrk="1" hangingPunct="1">
              <a:spcBef>
                <a:spcPct val="0"/>
              </a:spcBef>
              <a:buNone/>
            </a:pPr>
            <a:r>
              <a:rPr lang="en-US" altLang="ja-JP" sz="1100" dirty="0" smtClean="0">
                <a:latin typeface="Arial" panose="020B0604020202020204" pitchFamily="34" charset="0"/>
                <a:ea typeface="ＭＳ Ｐゴシック" panose="020B0600070205080204" pitchFamily="50" charset="-128"/>
              </a:rPr>
              <a:t>		</a:t>
            </a:r>
            <a:r>
              <a:rPr lang="ja-JP" altLang="en-US" sz="1100" dirty="0" smtClean="0">
                <a:latin typeface="Arial" panose="020B0604020202020204" pitchFamily="34" charset="0"/>
                <a:ea typeface="ＭＳ Ｐゴシック" panose="020B0600070205080204" pitchFamily="50" charset="-128"/>
              </a:rPr>
              <a:t>（９：３０～１７：００、土日祝日を除く）</a:t>
            </a:r>
            <a:endParaRPr lang="en-US" altLang="ja-JP" sz="1100" dirty="0" smtClean="0">
              <a:latin typeface="Arial" panose="020B0604020202020204" pitchFamily="34" charset="0"/>
              <a:ea typeface="ＭＳ Ｐゴシック" panose="020B0600070205080204" pitchFamily="50" charset="-128"/>
            </a:endParaRPr>
          </a:p>
        </p:txBody>
      </p:sp>
      <p:cxnSp>
        <p:nvCxnSpPr>
          <p:cNvPr id="19" name="直線コネクタ 18"/>
          <p:cNvCxnSpPr>
            <a:cxnSpLocks noChangeShapeType="1"/>
          </p:cNvCxnSpPr>
          <p:nvPr/>
        </p:nvCxnSpPr>
        <p:spPr bwMode="auto">
          <a:xfrm>
            <a:off x="0" y="9489504"/>
            <a:ext cx="6858000" cy="0"/>
          </a:xfrm>
          <a:prstGeom prst="line">
            <a:avLst/>
          </a:prstGeom>
          <a:noFill/>
          <a:ln w="25400">
            <a:solidFill>
              <a:srgbClr val="D99694"/>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3" name="グループ化 2"/>
          <p:cNvGrpSpPr/>
          <p:nvPr/>
        </p:nvGrpSpPr>
        <p:grpSpPr>
          <a:xfrm>
            <a:off x="0" y="293697"/>
            <a:ext cx="6858000" cy="482839"/>
            <a:chOff x="0" y="56456"/>
            <a:chExt cx="6858000" cy="482839"/>
          </a:xfrm>
        </p:grpSpPr>
        <p:cxnSp>
          <p:nvCxnSpPr>
            <p:cNvPr id="12" name="直線コネクタ 11"/>
            <p:cNvCxnSpPr>
              <a:cxnSpLocks noChangeShapeType="1"/>
            </p:cNvCxnSpPr>
            <p:nvPr/>
          </p:nvCxnSpPr>
          <p:spPr bwMode="auto">
            <a:xfrm>
              <a:off x="0" y="539295"/>
              <a:ext cx="6858000" cy="0"/>
            </a:xfrm>
            <a:prstGeom prst="line">
              <a:avLst/>
            </a:prstGeom>
            <a:noFill/>
            <a:ln w="25400">
              <a:solidFill>
                <a:srgbClr val="D99694"/>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886" y="56456"/>
              <a:ext cx="1674490" cy="41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240" y="5745088"/>
            <a:ext cx="576064" cy="576064"/>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647" y="1269578"/>
            <a:ext cx="3550704" cy="2045991"/>
          </a:xfrm>
          <a:prstGeom prst="rect">
            <a:avLst/>
          </a:prstGeom>
        </p:spPr>
      </p:pic>
    </p:spTree>
    <p:extLst>
      <p:ext uri="{BB962C8B-B14F-4D97-AF65-F5344CB8AC3E}">
        <p14:creationId xmlns:p14="http://schemas.microsoft.com/office/powerpoint/2010/main" val="25466304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8</Words>
  <Application>Microsoft Office PowerPoint</Application>
  <PresentationFormat>A4 210 x 297 mm</PresentationFormat>
  <Paragraphs>44</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dc:creator>
  <cp:lastModifiedBy> </cp:lastModifiedBy>
  <cp:revision>24</cp:revision>
  <dcterms:created xsi:type="dcterms:W3CDTF">2014-04-11T09:11:18Z</dcterms:created>
  <dcterms:modified xsi:type="dcterms:W3CDTF">2014-04-16T01:18:42Z</dcterms:modified>
</cp:coreProperties>
</file>