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7345363" cy="10404475"/>
  <p:notesSz cx="6735763" cy="9866313"/>
  <p:defaultTextStyle>
    <a:defPPr>
      <a:defRPr lang="ja-JP"/>
    </a:defPPr>
    <a:lvl1pPr marL="0" algn="l" defTabSz="98645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93227" algn="l" defTabSz="98645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86455" algn="l" defTabSz="98645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79682" algn="l" defTabSz="98645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72909" algn="l" defTabSz="98645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466137" algn="l" defTabSz="98645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959364" algn="l" defTabSz="98645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452592" algn="l" defTabSz="98645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945819" algn="l" defTabSz="98645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155"/>
    <a:srgbClr val="261C30"/>
    <a:srgbClr val="031D71"/>
    <a:srgbClr val="969258"/>
    <a:srgbClr val="CAA508"/>
    <a:srgbClr val="9C7E06"/>
    <a:srgbClr val="D0AA06"/>
    <a:srgbClr val="FFFFFF"/>
    <a:srgbClr val="F9C813"/>
    <a:srgbClr val="247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92" y="372"/>
      </p:cViewPr>
      <p:guideLst>
        <p:guide orient="horz" pos="3277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52" tIns="45377" rIns="90752" bIns="4537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627" y="0"/>
            <a:ext cx="2919565" cy="493868"/>
          </a:xfrm>
          <a:prstGeom prst="rect">
            <a:avLst/>
          </a:prstGeom>
        </p:spPr>
        <p:txBody>
          <a:bodyPr vert="horz" lIns="90752" tIns="45377" rIns="90752" bIns="45377" rtlCol="0"/>
          <a:lstStyle>
            <a:lvl1pPr algn="r">
              <a:defRPr sz="1200"/>
            </a:lvl1pPr>
          </a:lstStyle>
          <a:p>
            <a:fld id="{361F795F-60F9-4C83-9883-A2080B4CC829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2163" y="739775"/>
            <a:ext cx="26114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2" tIns="45377" rIns="90752" bIns="4537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63" y="4686224"/>
            <a:ext cx="5389240" cy="4440077"/>
          </a:xfrm>
          <a:prstGeom prst="rect">
            <a:avLst/>
          </a:prstGeom>
        </p:spPr>
        <p:txBody>
          <a:bodyPr vert="horz" lIns="90752" tIns="45377" rIns="90752" bIns="4537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0869"/>
            <a:ext cx="2919565" cy="493867"/>
          </a:xfrm>
          <a:prstGeom prst="rect">
            <a:avLst/>
          </a:prstGeom>
        </p:spPr>
        <p:txBody>
          <a:bodyPr vert="horz" lIns="90752" tIns="45377" rIns="90752" bIns="4537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627" y="9370869"/>
            <a:ext cx="2919565" cy="493867"/>
          </a:xfrm>
          <a:prstGeom prst="rect">
            <a:avLst/>
          </a:prstGeom>
        </p:spPr>
        <p:txBody>
          <a:bodyPr vert="horz" lIns="90752" tIns="45377" rIns="90752" bIns="45377" rtlCol="0" anchor="b"/>
          <a:lstStyle>
            <a:lvl1pPr algn="r">
              <a:defRPr sz="1200"/>
            </a:lvl1pPr>
          </a:lstStyle>
          <a:p>
            <a:fld id="{DC675C6E-043C-47C5-938C-87C30EE81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974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75C6E-043C-47C5-938C-87C30EE81DE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39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0903" y="3232134"/>
            <a:ext cx="6243559" cy="223021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01806" y="5895869"/>
            <a:ext cx="5141754" cy="26589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6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9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2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6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59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2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5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A249-6FBF-4719-8D6D-661ACAB1AC4D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5EE2-8D8C-4BF4-B88E-0DC7593DC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13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A249-6FBF-4719-8D6D-661ACAB1AC4D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5EE2-8D8C-4BF4-B88E-0DC7593DC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92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94041" y="556352"/>
            <a:ext cx="1239531" cy="1183509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5451" y="556352"/>
            <a:ext cx="3596168" cy="1183509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A249-6FBF-4719-8D6D-661ACAB1AC4D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5EE2-8D8C-4BF4-B88E-0DC7593DC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320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A249-6FBF-4719-8D6D-661ACAB1AC4D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5EE2-8D8C-4BF4-B88E-0DC7593DC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1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0234" y="6685839"/>
            <a:ext cx="6243559" cy="2066444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80234" y="4409863"/>
            <a:ext cx="6243559" cy="22759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322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64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796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729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661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593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525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458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A249-6FBF-4719-8D6D-661ACAB1AC4D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5EE2-8D8C-4BF4-B88E-0DC7593DC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15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5451" y="3236950"/>
            <a:ext cx="2417849" cy="91544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15723" y="3236950"/>
            <a:ext cx="2417849" cy="91544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A249-6FBF-4719-8D6D-661ACAB1AC4D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5EE2-8D8C-4BF4-B88E-0DC7593DC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91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269" y="416662"/>
            <a:ext cx="6610827" cy="173407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7269" y="2328965"/>
            <a:ext cx="3245478" cy="97060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227" indent="0">
              <a:buNone/>
              <a:defRPr sz="2200" b="1"/>
            </a:lvl2pPr>
            <a:lvl3pPr marL="986455" indent="0">
              <a:buNone/>
              <a:defRPr sz="1900" b="1"/>
            </a:lvl3pPr>
            <a:lvl4pPr marL="1479682" indent="0">
              <a:buNone/>
              <a:defRPr sz="1700" b="1"/>
            </a:lvl4pPr>
            <a:lvl5pPr marL="1972909" indent="0">
              <a:buNone/>
              <a:defRPr sz="1700" b="1"/>
            </a:lvl5pPr>
            <a:lvl6pPr marL="2466137" indent="0">
              <a:buNone/>
              <a:defRPr sz="1700" b="1"/>
            </a:lvl6pPr>
            <a:lvl7pPr marL="2959364" indent="0">
              <a:buNone/>
              <a:defRPr sz="1700" b="1"/>
            </a:lvl7pPr>
            <a:lvl8pPr marL="3452592" indent="0">
              <a:buNone/>
              <a:defRPr sz="1700" b="1"/>
            </a:lvl8pPr>
            <a:lvl9pPr marL="3945819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7269" y="3299567"/>
            <a:ext cx="3245478" cy="599461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731344" y="2328965"/>
            <a:ext cx="3246752" cy="97060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227" indent="0">
              <a:buNone/>
              <a:defRPr sz="2200" b="1"/>
            </a:lvl2pPr>
            <a:lvl3pPr marL="986455" indent="0">
              <a:buNone/>
              <a:defRPr sz="1900" b="1"/>
            </a:lvl3pPr>
            <a:lvl4pPr marL="1479682" indent="0">
              <a:buNone/>
              <a:defRPr sz="1700" b="1"/>
            </a:lvl4pPr>
            <a:lvl5pPr marL="1972909" indent="0">
              <a:buNone/>
              <a:defRPr sz="1700" b="1"/>
            </a:lvl5pPr>
            <a:lvl6pPr marL="2466137" indent="0">
              <a:buNone/>
              <a:defRPr sz="1700" b="1"/>
            </a:lvl6pPr>
            <a:lvl7pPr marL="2959364" indent="0">
              <a:buNone/>
              <a:defRPr sz="1700" b="1"/>
            </a:lvl7pPr>
            <a:lvl8pPr marL="3452592" indent="0">
              <a:buNone/>
              <a:defRPr sz="1700" b="1"/>
            </a:lvl8pPr>
            <a:lvl9pPr marL="3945819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731344" y="3299567"/>
            <a:ext cx="3246752" cy="599461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A249-6FBF-4719-8D6D-661ACAB1AC4D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5EE2-8D8C-4BF4-B88E-0DC7593DC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05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A249-6FBF-4719-8D6D-661ACAB1AC4D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5EE2-8D8C-4BF4-B88E-0DC7593DC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74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A249-6FBF-4719-8D6D-661ACAB1AC4D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5EE2-8D8C-4BF4-B88E-0DC7593DC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23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268" y="414253"/>
            <a:ext cx="2416575" cy="176298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71833" y="414254"/>
            <a:ext cx="4106263" cy="8879932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7268" y="2177235"/>
            <a:ext cx="2416575" cy="7116951"/>
          </a:xfrm>
        </p:spPr>
        <p:txBody>
          <a:bodyPr/>
          <a:lstStyle>
            <a:lvl1pPr marL="0" indent="0">
              <a:buNone/>
              <a:defRPr sz="1500"/>
            </a:lvl1pPr>
            <a:lvl2pPr marL="493227" indent="0">
              <a:buNone/>
              <a:defRPr sz="1300"/>
            </a:lvl2pPr>
            <a:lvl3pPr marL="986455" indent="0">
              <a:buNone/>
              <a:defRPr sz="1100"/>
            </a:lvl3pPr>
            <a:lvl4pPr marL="1479682" indent="0">
              <a:buNone/>
              <a:defRPr sz="1000"/>
            </a:lvl4pPr>
            <a:lvl5pPr marL="1972909" indent="0">
              <a:buNone/>
              <a:defRPr sz="1000"/>
            </a:lvl5pPr>
            <a:lvl6pPr marL="2466137" indent="0">
              <a:buNone/>
              <a:defRPr sz="1000"/>
            </a:lvl6pPr>
            <a:lvl7pPr marL="2959364" indent="0">
              <a:buNone/>
              <a:defRPr sz="1000"/>
            </a:lvl7pPr>
            <a:lvl8pPr marL="3452592" indent="0">
              <a:buNone/>
              <a:defRPr sz="1000"/>
            </a:lvl8pPr>
            <a:lvl9pPr marL="394581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A249-6FBF-4719-8D6D-661ACAB1AC4D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5EE2-8D8C-4BF4-B88E-0DC7593DC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27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743" y="7283134"/>
            <a:ext cx="4407218" cy="8598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39743" y="929659"/>
            <a:ext cx="4407218" cy="6242685"/>
          </a:xfrm>
        </p:spPr>
        <p:txBody>
          <a:bodyPr/>
          <a:lstStyle>
            <a:lvl1pPr marL="0" indent="0">
              <a:buNone/>
              <a:defRPr sz="3500"/>
            </a:lvl1pPr>
            <a:lvl2pPr marL="493227" indent="0">
              <a:buNone/>
              <a:defRPr sz="3000"/>
            </a:lvl2pPr>
            <a:lvl3pPr marL="986455" indent="0">
              <a:buNone/>
              <a:defRPr sz="2600"/>
            </a:lvl3pPr>
            <a:lvl4pPr marL="1479682" indent="0">
              <a:buNone/>
              <a:defRPr sz="2200"/>
            </a:lvl4pPr>
            <a:lvl5pPr marL="1972909" indent="0">
              <a:buNone/>
              <a:defRPr sz="2200"/>
            </a:lvl5pPr>
            <a:lvl6pPr marL="2466137" indent="0">
              <a:buNone/>
              <a:defRPr sz="2200"/>
            </a:lvl6pPr>
            <a:lvl7pPr marL="2959364" indent="0">
              <a:buNone/>
              <a:defRPr sz="2200"/>
            </a:lvl7pPr>
            <a:lvl8pPr marL="3452592" indent="0">
              <a:buNone/>
              <a:defRPr sz="2200"/>
            </a:lvl8pPr>
            <a:lvl9pPr marL="3945819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39743" y="8142949"/>
            <a:ext cx="4407218" cy="1221080"/>
          </a:xfrm>
        </p:spPr>
        <p:txBody>
          <a:bodyPr/>
          <a:lstStyle>
            <a:lvl1pPr marL="0" indent="0">
              <a:buNone/>
              <a:defRPr sz="1500"/>
            </a:lvl1pPr>
            <a:lvl2pPr marL="493227" indent="0">
              <a:buNone/>
              <a:defRPr sz="1300"/>
            </a:lvl2pPr>
            <a:lvl3pPr marL="986455" indent="0">
              <a:buNone/>
              <a:defRPr sz="1100"/>
            </a:lvl3pPr>
            <a:lvl4pPr marL="1479682" indent="0">
              <a:buNone/>
              <a:defRPr sz="1000"/>
            </a:lvl4pPr>
            <a:lvl5pPr marL="1972909" indent="0">
              <a:buNone/>
              <a:defRPr sz="1000"/>
            </a:lvl5pPr>
            <a:lvl6pPr marL="2466137" indent="0">
              <a:buNone/>
              <a:defRPr sz="1000"/>
            </a:lvl6pPr>
            <a:lvl7pPr marL="2959364" indent="0">
              <a:buNone/>
              <a:defRPr sz="1000"/>
            </a:lvl7pPr>
            <a:lvl8pPr marL="3452592" indent="0">
              <a:buNone/>
              <a:defRPr sz="1000"/>
            </a:lvl8pPr>
            <a:lvl9pPr marL="394581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A249-6FBF-4719-8D6D-661ACAB1AC4D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5EE2-8D8C-4BF4-B88E-0DC7593DC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59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7269" y="416662"/>
            <a:ext cx="6610827" cy="1734079"/>
          </a:xfrm>
          <a:prstGeom prst="rect">
            <a:avLst/>
          </a:prstGeom>
        </p:spPr>
        <p:txBody>
          <a:bodyPr vert="horz" lIns="98645" tIns="49323" rIns="98645" bIns="4932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7269" y="2427714"/>
            <a:ext cx="6610827" cy="6866472"/>
          </a:xfrm>
          <a:prstGeom prst="rect">
            <a:avLst/>
          </a:prstGeom>
        </p:spPr>
        <p:txBody>
          <a:bodyPr vert="horz" lIns="98645" tIns="49323" rIns="98645" bIns="4932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7269" y="9643409"/>
            <a:ext cx="1713918" cy="553942"/>
          </a:xfrm>
          <a:prstGeom prst="rect">
            <a:avLst/>
          </a:prstGeom>
        </p:spPr>
        <p:txBody>
          <a:bodyPr vert="horz" lIns="98645" tIns="49323" rIns="98645" bIns="4932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AA249-6FBF-4719-8D6D-661ACAB1AC4D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09667" y="9643409"/>
            <a:ext cx="2326031" cy="553942"/>
          </a:xfrm>
          <a:prstGeom prst="rect">
            <a:avLst/>
          </a:prstGeom>
        </p:spPr>
        <p:txBody>
          <a:bodyPr vert="horz" lIns="98645" tIns="49323" rIns="98645" bIns="4932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264176" y="9643409"/>
            <a:ext cx="1713918" cy="553942"/>
          </a:xfrm>
          <a:prstGeom prst="rect">
            <a:avLst/>
          </a:prstGeom>
        </p:spPr>
        <p:txBody>
          <a:bodyPr vert="horz" lIns="98645" tIns="49323" rIns="98645" bIns="4932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85EE2-8D8C-4BF4-B88E-0DC7593DC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13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6455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9921" indent="-369921" algn="l" defTabSz="9864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1494" indent="-308267" algn="l" defTabSz="98645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3068" indent="-246614" algn="l" defTabSz="9864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26296" indent="-246614" algn="l" defTabSz="98645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19523" indent="-246614" algn="l" defTabSz="98645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12750" indent="-246614" algn="l" defTabSz="9864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978" indent="-246614" algn="l" defTabSz="9864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699205" indent="-246614" algn="l" defTabSz="9864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92433" indent="-246614" algn="l" defTabSz="9864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8645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3227" algn="l" defTabSz="98645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6455" algn="l" defTabSz="98645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9682" algn="l" defTabSz="98645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2909" algn="l" defTabSz="98645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6137" algn="l" defTabSz="98645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59364" algn="l" defTabSz="98645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52592" algn="l" defTabSz="98645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45819" algn="l" defTabSz="98645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microsoft.com/office/2007/relationships/hdphoto" Target="../media/hdphoto4.wdp"/><Relationship Id="rId3" Type="http://schemas.openxmlformats.org/officeDocument/2006/relationships/image" Target="../media/image1.jpeg"/><Relationship Id="rId7" Type="http://schemas.microsoft.com/office/2007/relationships/hdphoto" Target="../media/hdphoto2.wdp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microsoft.com/office/2007/relationships/hdphoto" Target="../media/hdphoto3.wdp"/><Relationship Id="rId5" Type="http://schemas.openxmlformats.org/officeDocument/2006/relationships/image" Target="../media/image2.jpe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hyperlink" Target="http://www.meiji.ac.jp/koho/campus_guide/suruga/campu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1D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フローチャート : 書類 21"/>
          <p:cNvSpPr/>
          <p:nvPr/>
        </p:nvSpPr>
        <p:spPr>
          <a:xfrm>
            <a:off x="0" y="1"/>
            <a:ext cx="7345363" cy="8380893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 rot="10800000" flipV="1">
            <a:off x="3898208" y="9504752"/>
            <a:ext cx="515578" cy="31505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31D71"/>
              </a:gs>
            </a:gsLst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8645" tIns="49323" rIns="98645" bIns="49323" rtlCol="0" anchor="ctr"/>
          <a:lstStyle/>
          <a:p>
            <a:pPr algn="ctr"/>
            <a:r>
              <a:rPr lang="ja-JP" altLang="en-US" sz="1050" dirty="0" smtClean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使用言語</a:t>
            </a:r>
            <a:endParaRPr kumimoji="1" lang="ja-JP" altLang="en-US" sz="1050" dirty="0">
              <a:solidFill>
                <a:srgbClr val="031D7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22313" y="9483367"/>
            <a:ext cx="2574463" cy="315053"/>
          </a:xfrm>
          <a:prstGeom prst="rect">
            <a:avLst/>
          </a:prstGeom>
          <a:noFill/>
        </p:spPr>
        <p:txBody>
          <a:bodyPr wrap="square" lIns="98645" tIns="49323" rIns="98645" bIns="49323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英語（通訳なし）</a:t>
            </a:r>
            <a:endParaRPr lang="ja-JP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44226" y="9810749"/>
            <a:ext cx="6944879" cy="468941"/>
          </a:xfrm>
          <a:prstGeom prst="rect">
            <a:avLst/>
          </a:prstGeom>
          <a:noFill/>
        </p:spPr>
        <p:txBody>
          <a:bodyPr wrap="square" lIns="98645" tIns="49323" rIns="98645" bIns="49323" rtlCol="0">
            <a:spAutoFit/>
          </a:bodyPr>
          <a:lstStyle/>
          <a:p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主   催：明治</a:t>
            </a: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大学　中国社会</a:t>
            </a: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科学院</a:t>
            </a:r>
            <a:endParaRPr lang="en-US" altLang="ja-JP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1200" spc="-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問合せ先</a:t>
            </a: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：明治大学国際連携事務室 </a:t>
            </a:r>
            <a:r>
              <a:rPr lang="en-US" altLang="ja-JP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Tel :</a:t>
            </a: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</a:t>
            </a:r>
            <a:r>
              <a:rPr lang="en-US" altLang="ja-JP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03-3296-4591 Email :</a:t>
            </a: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</a:t>
            </a:r>
            <a:r>
              <a:rPr lang="en-US" altLang="ja-JP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ico@mics.meiji.jp</a:t>
            </a:r>
          </a:p>
        </p:txBody>
      </p:sp>
      <p:sp>
        <p:nvSpPr>
          <p:cNvPr id="33" name="円/楕円 32"/>
          <p:cNvSpPr/>
          <p:nvPr/>
        </p:nvSpPr>
        <p:spPr>
          <a:xfrm>
            <a:off x="912901" y="7953601"/>
            <a:ext cx="335774" cy="272972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" name="直線コネクタ 53"/>
          <p:cNvCxnSpPr/>
          <p:nvPr/>
        </p:nvCxnSpPr>
        <p:spPr>
          <a:xfrm flipH="1">
            <a:off x="432321" y="9859743"/>
            <a:ext cx="0" cy="419947"/>
          </a:xfrm>
          <a:prstGeom prst="line">
            <a:avLst/>
          </a:prstGeom>
          <a:ln w="177800" cmpd="thickThin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図 52"/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5442"/>
          <a:stretch/>
        </p:blipFill>
        <p:spPr>
          <a:xfrm>
            <a:off x="72281" y="449709"/>
            <a:ext cx="7124599" cy="3756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7" name="テキスト ボックス 56"/>
          <p:cNvSpPr txBox="1"/>
          <p:nvPr/>
        </p:nvSpPr>
        <p:spPr>
          <a:xfrm>
            <a:off x="4032721" y="4586684"/>
            <a:ext cx="309634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031D71"/>
                </a:solidFill>
                <a:effectLst>
                  <a:outerShdw blurRad="38100" dist="38100" dir="2700000" sx="98000" sy="98000" algn="tl">
                    <a:schemeClr val="bg1">
                      <a:alpha val="43000"/>
                    </a:schemeClr>
                  </a:outerShdw>
                </a:effectLst>
              </a:rPr>
              <a:t>張　宇燕</a:t>
            </a:r>
            <a:endParaRPr lang="en-US" altLang="ja-JP" sz="1200" b="1" dirty="0" smtClean="0">
              <a:solidFill>
                <a:srgbClr val="031D71"/>
              </a:solidFill>
              <a:effectLst>
                <a:outerShdw blurRad="38100" dist="38100" dir="2700000" sx="98000" sy="98000" algn="tl">
                  <a:schemeClr val="bg1">
                    <a:alpha val="43000"/>
                  </a:schemeClr>
                </a:outerShdw>
              </a:effectLst>
            </a:endParaRPr>
          </a:p>
          <a:p>
            <a:r>
              <a:rPr lang="ja-JP" altLang="en-US" sz="1100" b="1" dirty="0">
                <a:solidFill>
                  <a:srgbClr val="031D71"/>
                </a:solidFill>
                <a:effectLst>
                  <a:outerShdw blurRad="38100" dist="38100" dir="2700000" sx="98000" sy="98000" algn="tl">
                    <a:schemeClr val="bg1">
                      <a:alpha val="43000"/>
                    </a:schemeClr>
                  </a:outerShdw>
                </a:effectLst>
              </a:rPr>
              <a:t>中国</a:t>
            </a:r>
            <a:r>
              <a:rPr lang="ja-JP" altLang="en-US" sz="1100" b="1" dirty="0" smtClean="0">
                <a:solidFill>
                  <a:srgbClr val="031D71"/>
                </a:solidFill>
                <a:effectLst>
                  <a:outerShdw blurRad="38100" dist="38100" dir="2700000" sx="98000" sy="98000" algn="tl">
                    <a:schemeClr val="bg1">
                      <a:alpha val="43000"/>
                    </a:schemeClr>
                  </a:outerShdw>
                </a:effectLst>
              </a:rPr>
              <a:t>社会科学院　</a:t>
            </a:r>
            <a:endParaRPr lang="en-US" altLang="ja-JP" sz="1100" b="1" dirty="0" smtClean="0">
              <a:solidFill>
                <a:srgbClr val="031D71"/>
              </a:solidFill>
              <a:effectLst>
                <a:outerShdw blurRad="38100" dist="38100" dir="2700000" sx="98000" sy="98000" algn="tl">
                  <a:schemeClr val="bg1">
                    <a:alpha val="43000"/>
                  </a:schemeClr>
                </a:outerShdw>
              </a:effectLst>
            </a:endParaRPr>
          </a:p>
          <a:p>
            <a:r>
              <a:rPr lang="ja-JP" altLang="en-US" sz="1100" b="1" dirty="0" smtClean="0">
                <a:solidFill>
                  <a:srgbClr val="031D71"/>
                </a:solidFill>
                <a:effectLst>
                  <a:outerShdw blurRad="38100" dist="38100" dir="2700000" sx="98000" sy="98000" algn="tl">
                    <a:schemeClr val="bg1">
                      <a:alpha val="43000"/>
                    </a:schemeClr>
                  </a:outerShdw>
                </a:effectLst>
              </a:rPr>
              <a:t>世界経済と政治研究所　所長</a:t>
            </a:r>
            <a:endParaRPr lang="en-US" altLang="ja-JP" sz="1100" b="1" dirty="0" smtClean="0">
              <a:solidFill>
                <a:srgbClr val="031D71"/>
              </a:solidFill>
              <a:effectLst>
                <a:outerShdw blurRad="38100" dist="38100" dir="2700000" sx="98000" sy="98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296417" y="5666805"/>
            <a:ext cx="164813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031D71"/>
                </a:solidFill>
              </a:rPr>
              <a:t>勝    　悦子</a:t>
            </a:r>
            <a:endParaRPr lang="en-US" altLang="ja-JP" sz="1200" b="1" dirty="0" smtClean="0">
              <a:solidFill>
                <a:srgbClr val="031D71"/>
              </a:solidFill>
            </a:endParaRPr>
          </a:p>
          <a:p>
            <a:r>
              <a:rPr lang="ja-JP" altLang="en-US" sz="1100" b="1" dirty="0">
                <a:solidFill>
                  <a:srgbClr val="031D71"/>
                </a:solidFill>
              </a:rPr>
              <a:t>明治</a:t>
            </a:r>
            <a:r>
              <a:rPr lang="ja-JP" altLang="en-US" sz="1100" b="1" dirty="0" smtClean="0">
                <a:solidFill>
                  <a:srgbClr val="031D71"/>
                </a:solidFill>
              </a:rPr>
              <a:t>大学　副学長　</a:t>
            </a:r>
            <a:endParaRPr lang="en-US" altLang="ja-JP" sz="1100" b="1" dirty="0" smtClean="0">
              <a:solidFill>
                <a:srgbClr val="031D71"/>
              </a:solidFill>
            </a:endParaRPr>
          </a:p>
          <a:p>
            <a:r>
              <a:rPr lang="ja-JP" altLang="en-US" sz="1050" b="1" dirty="0" smtClean="0">
                <a:solidFill>
                  <a:srgbClr val="031D71"/>
                </a:solidFill>
              </a:rPr>
              <a:t>（国際交流担当）</a:t>
            </a:r>
            <a:endParaRPr lang="en-US" altLang="ja-JP" sz="1050" b="1" dirty="0" smtClean="0">
              <a:solidFill>
                <a:srgbClr val="031D71"/>
              </a:solidFill>
            </a:endParaRPr>
          </a:p>
        </p:txBody>
      </p:sp>
      <p:pic>
        <p:nvPicPr>
          <p:cNvPr id="59" name="Picture 11" descr="H:\☆学術交流\06 国際学会・シンポ助成\中国社会科学院\勝悦子副学長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3" t="14873" r="39188" b="27816"/>
          <a:stretch/>
        </p:blipFill>
        <p:spPr bwMode="auto">
          <a:xfrm>
            <a:off x="450034" y="5696060"/>
            <a:ext cx="722984" cy="9463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C:\Users\092021\AppData\Local\Microsoft\Windows\Temporary Internet Files\Content.IE5\248MGJHY\张宇燕老师[1]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507" b="4641"/>
          <a:stretch/>
        </p:blipFill>
        <p:spPr bwMode="auto">
          <a:xfrm>
            <a:off x="5976937" y="4543000"/>
            <a:ext cx="871007" cy="10622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8" descr="http://fis.nri.co.jp/ja-JP/publication/kinyu_itf/backnumber/2014/01/~/media/A1EDC3F35CC04E5DB1BB17A012F6C571.ashx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8013" b="8328"/>
          <a:stretch/>
        </p:blipFill>
        <p:spPr bwMode="auto">
          <a:xfrm>
            <a:off x="461043" y="4554165"/>
            <a:ext cx="738226" cy="964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正方形/長方形 54"/>
          <p:cNvSpPr/>
          <p:nvPr/>
        </p:nvSpPr>
        <p:spPr>
          <a:xfrm>
            <a:off x="1325426" y="4554166"/>
            <a:ext cx="18351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rgbClr val="031D71"/>
                </a:solidFill>
              </a:rPr>
              <a:t>浅川　雅嗣</a:t>
            </a:r>
            <a:endParaRPr lang="en-US" altLang="ja-JP" sz="1200" b="1" dirty="0">
              <a:solidFill>
                <a:srgbClr val="031D71"/>
              </a:solidFill>
            </a:endParaRPr>
          </a:p>
          <a:p>
            <a:r>
              <a:rPr lang="ja-JP" altLang="en-US" sz="1100" b="1" dirty="0">
                <a:solidFill>
                  <a:srgbClr val="031D71"/>
                </a:solidFill>
              </a:rPr>
              <a:t>財務省</a:t>
            </a:r>
            <a:r>
              <a:rPr lang="ja-JP" altLang="en-US" sz="1100" b="1" dirty="0" smtClean="0">
                <a:solidFill>
                  <a:srgbClr val="031D71"/>
                </a:solidFill>
              </a:rPr>
              <a:t>国際局長</a:t>
            </a:r>
            <a:endParaRPr lang="en-US" altLang="ja-JP" sz="1100" b="1" dirty="0">
              <a:solidFill>
                <a:srgbClr val="031D7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305" y="409250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askerville Old Face" panose="02020602080505020303" pitchFamily="18" charset="0"/>
              </a:rPr>
              <a:t>Panelists:</a:t>
            </a:r>
            <a:endParaRPr kumimoji="1" lang="ja-JP" altLang="en-US" sz="1800" b="1" dirty="0">
              <a:solidFill>
                <a:srgbClr val="031D7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60713" y="5706293"/>
            <a:ext cx="3024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050" dirty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中国社会科学院世界経済と政治</a:t>
            </a:r>
            <a:r>
              <a:rPr lang="ja-JP" altLang="ja-JP" sz="105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研究所</a:t>
            </a:r>
            <a:r>
              <a:rPr lang="en-US" altLang="ja-JP" sz="105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:</a:t>
            </a:r>
          </a:p>
          <a:p>
            <a:r>
              <a:rPr lang="ja-JP" altLang="ja-JP" sz="105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高</a:t>
            </a:r>
            <a:r>
              <a:rPr lang="ja-JP" altLang="ja-JP" sz="1050" dirty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海</a:t>
            </a:r>
            <a:r>
              <a:rPr lang="ja-JP" altLang="ja-JP" sz="105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紅</a:t>
            </a:r>
            <a:r>
              <a:rPr lang="en-US" altLang="ja-JP" sz="105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ja-JP" sz="90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国際</a:t>
            </a:r>
            <a:r>
              <a:rPr lang="ja-JP" altLang="ja-JP" sz="900" dirty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金融研究</a:t>
            </a:r>
            <a:r>
              <a:rPr lang="ja-JP" altLang="ja-JP" sz="90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主任</a:t>
            </a:r>
            <a:endParaRPr lang="ja-JP" altLang="ja-JP" sz="1050" dirty="0">
              <a:solidFill>
                <a:srgbClr val="031D7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ja-JP" sz="105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劉</a:t>
            </a:r>
            <a:r>
              <a:rPr lang="ja-JP" altLang="ja-JP" sz="1200" dirty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ja-JP" sz="105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東民</a:t>
            </a:r>
            <a:r>
              <a:rPr lang="en-US" altLang="ja-JP" sz="105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ja-JP" sz="90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国際</a:t>
            </a:r>
            <a:r>
              <a:rPr lang="ja-JP" altLang="ja-JP" sz="900" dirty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金融研究</a:t>
            </a:r>
            <a:r>
              <a:rPr lang="ja-JP" altLang="ja-JP" sz="90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副主任</a:t>
            </a:r>
            <a:endParaRPr lang="ja-JP" altLang="ja-JP" sz="1050" dirty="0">
              <a:solidFill>
                <a:srgbClr val="031D7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ja-JP" sz="105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肖</a:t>
            </a:r>
            <a:r>
              <a:rPr lang="ja-JP" altLang="ja-JP" sz="1050" dirty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立</a:t>
            </a:r>
            <a:r>
              <a:rPr lang="ja-JP" altLang="ja-JP" sz="105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晟</a:t>
            </a:r>
            <a:r>
              <a:rPr lang="en-US" altLang="ja-JP" sz="105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ja-JP" sz="90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国際</a:t>
            </a:r>
            <a:r>
              <a:rPr lang="ja-JP" altLang="ja-JP" sz="900" dirty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金融研究室</a:t>
            </a:r>
            <a:r>
              <a:rPr lang="ja-JP" altLang="ja-JP" sz="90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研究員</a:t>
            </a:r>
            <a:endParaRPr lang="ja-JP" altLang="ja-JP" sz="900" dirty="0">
              <a:solidFill>
                <a:srgbClr val="031D7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ja-JP" sz="105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張</a:t>
            </a:r>
            <a:r>
              <a:rPr lang="ja-JP" altLang="ja-JP" sz="1050" dirty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lang="en-US" altLang="ja-JP" sz="105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ja-JP" sz="105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明</a:t>
            </a:r>
            <a:r>
              <a:rPr lang="en-US" altLang="ja-JP" sz="1050" dirty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ja-JP" sz="90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国際</a:t>
            </a:r>
            <a:r>
              <a:rPr lang="ja-JP" altLang="ja-JP" sz="900" dirty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金融研究室</a:t>
            </a:r>
            <a:r>
              <a:rPr lang="ja-JP" altLang="ja-JP" sz="90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研究員</a:t>
            </a:r>
            <a:endParaRPr lang="en-US" altLang="ja-JP" sz="900" dirty="0" smtClean="0">
              <a:solidFill>
                <a:srgbClr val="031D7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50" dirty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李　</a:t>
            </a:r>
            <a:r>
              <a:rPr lang="ja-JP" altLang="en-US" sz="105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廣子</a:t>
            </a:r>
            <a:r>
              <a:rPr lang="ja-JP" altLang="en-US" sz="90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銀行</a:t>
            </a:r>
            <a:r>
              <a:rPr lang="ja-JP" altLang="en-US" sz="900" dirty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研究室</a:t>
            </a:r>
            <a:r>
              <a:rPr lang="ja-JP" altLang="en-US" sz="90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副主任</a:t>
            </a:r>
            <a:endParaRPr lang="ja-JP" altLang="en-US" sz="900" dirty="0">
              <a:solidFill>
                <a:srgbClr val="031D7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5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陸</a:t>
            </a:r>
            <a:r>
              <a:rPr lang="ja-JP" altLang="en-US" sz="1050" dirty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lang="ja-JP" altLang="en-US" sz="105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婷 </a:t>
            </a:r>
            <a:r>
              <a:rPr lang="ja-JP" altLang="en-US" sz="90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国際</a:t>
            </a:r>
            <a:r>
              <a:rPr lang="ja-JP" altLang="en-US" sz="900" dirty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金融研究室</a:t>
            </a:r>
            <a:r>
              <a:rPr lang="ja-JP" altLang="en-US" sz="900" dirty="0" smtClean="0">
                <a:solidFill>
                  <a:srgbClr val="031D7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研究員</a:t>
            </a:r>
            <a:endParaRPr lang="ja-JP" altLang="en-US" sz="900" dirty="0">
              <a:solidFill>
                <a:srgbClr val="031D7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ja-JP" altLang="ja-JP" sz="900" dirty="0">
              <a:solidFill>
                <a:srgbClr val="031D7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269349" y="6475025"/>
            <a:ext cx="257167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ja-JP" sz="1050" dirty="0" smtClean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河合</a:t>
            </a:r>
            <a:r>
              <a:rPr lang="en-US" altLang="zh-CN" sz="1050" dirty="0" smtClean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en-US" sz="1050" dirty="0" smtClean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zh-CN" altLang="ja-JP" sz="1050" dirty="0" smtClean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正弘</a:t>
            </a:r>
            <a:r>
              <a:rPr lang="en-US" altLang="zh-CN" sz="1050" dirty="0" smtClean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</a:t>
            </a:r>
            <a:r>
              <a:rPr lang="zh-CN" altLang="ja-JP" sz="900" dirty="0" smtClean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明治大学</a:t>
            </a:r>
            <a:r>
              <a:rPr lang="ja-JP" altLang="en-US" sz="900" dirty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大学院</a:t>
            </a:r>
            <a:r>
              <a:rPr lang="zh-CN" altLang="ja-JP" sz="900" dirty="0" smtClean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特別</a:t>
            </a:r>
            <a:r>
              <a:rPr lang="zh-CN" altLang="ja-JP" sz="900" dirty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招聘</a:t>
            </a:r>
            <a:r>
              <a:rPr lang="zh-CN" altLang="ja-JP" sz="900" dirty="0" smtClean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教授</a:t>
            </a:r>
            <a:endParaRPr lang="en-US" altLang="zh-CN" sz="900" dirty="0" smtClean="0">
              <a:solidFill>
                <a:srgbClr val="031D7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zh-CN" sz="900" dirty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en-US" altLang="zh-CN" sz="900" dirty="0" smtClean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               </a:t>
            </a:r>
            <a:r>
              <a:rPr lang="zh-CN" altLang="ja-JP" sz="900" dirty="0" smtClean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東京大学</a:t>
            </a:r>
            <a:r>
              <a:rPr lang="ja-JP" altLang="en-US" sz="900" dirty="0" smtClean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特任</a:t>
            </a:r>
            <a:r>
              <a:rPr lang="zh-CN" altLang="ja-JP" sz="900" dirty="0" smtClean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教授</a:t>
            </a:r>
            <a:endParaRPr lang="en-US" altLang="zh-CN" sz="900" dirty="0" smtClean="0">
              <a:solidFill>
                <a:srgbClr val="031D7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zh-TW" altLang="ja-JP" sz="1050" dirty="0" smtClean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氷見</a:t>
            </a:r>
            <a:r>
              <a:rPr lang="zh-TW" altLang="ja-JP" sz="1050" dirty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野良三</a:t>
            </a:r>
            <a:r>
              <a:rPr lang="en-US" altLang="zh-TW" sz="1050" dirty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zh-TW" altLang="ja-JP" sz="900" dirty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金融庁審議官</a:t>
            </a:r>
            <a:endParaRPr lang="ja-JP" altLang="ja-JP" sz="900" dirty="0">
              <a:solidFill>
                <a:srgbClr val="031D7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zh-TW" altLang="ja-JP" sz="1050" dirty="0" smtClean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清水</a:t>
            </a:r>
            <a:r>
              <a:rPr lang="ja-JP" altLang="en-US" sz="1050" dirty="0" smtClean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 </a:t>
            </a:r>
            <a:r>
              <a:rPr lang="zh-TW" altLang="ja-JP" sz="1050" dirty="0" smtClean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季子</a:t>
            </a:r>
            <a:r>
              <a:rPr lang="en-US" altLang="zh-TW" sz="1050" dirty="0" smtClean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zh-TW" altLang="ja-JP" sz="900" dirty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日本銀行国際局審議役</a:t>
            </a:r>
            <a:endParaRPr lang="ja-JP" altLang="ja-JP" sz="900" dirty="0">
              <a:solidFill>
                <a:srgbClr val="031D7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zh-TW" altLang="ja-JP" sz="1050" dirty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岡崎久美子</a:t>
            </a:r>
            <a:r>
              <a:rPr lang="en-US" altLang="zh-TW" sz="1050" dirty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zh-TW" altLang="ja-JP" sz="900" dirty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日本銀行国際局</a:t>
            </a:r>
            <a:r>
              <a:rPr lang="zh-TW" altLang="ja-JP" sz="900" dirty="0" smtClean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企画役</a:t>
            </a:r>
            <a:endParaRPr lang="en-US" altLang="zh-TW" sz="900" dirty="0" smtClean="0">
              <a:solidFill>
                <a:srgbClr val="031D7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100" dirty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王　　 京</a:t>
            </a:r>
            <a:r>
              <a:rPr lang="ja-JP" altLang="en-US" sz="1100" dirty="0" smtClean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穂</a:t>
            </a:r>
            <a:r>
              <a:rPr lang="ja-JP" altLang="en-US" sz="1000" dirty="0" smtClean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明治</a:t>
            </a:r>
            <a:r>
              <a:rPr lang="ja-JP" altLang="en-US" sz="1000" dirty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大学</a:t>
            </a:r>
          </a:p>
          <a:p>
            <a:r>
              <a:rPr lang="ja-JP" altLang="en-US" sz="1000" dirty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</a:t>
            </a:r>
            <a:r>
              <a:rPr lang="ja-JP" altLang="en-US" sz="1000" dirty="0" smtClean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ｸﾞﾛｰﾊﾞﾙﾋﾞｼﾞﾈｽ研究科</a:t>
            </a:r>
            <a:r>
              <a:rPr lang="ja-JP" altLang="en-US" sz="1000" dirty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教授</a:t>
            </a:r>
          </a:p>
          <a:p>
            <a:endParaRPr lang="ja-JP" altLang="en-US" sz="1000" dirty="0">
              <a:solidFill>
                <a:srgbClr val="031D7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20353" y="2231906"/>
            <a:ext cx="6768752" cy="954107"/>
          </a:xfrm>
          <a:prstGeom prst="rect">
            <a:avLst/>
          </a:prstGeom>
          <a:noFill/>
          <a:effectLst>
            <a:glow rad="635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031D71"/>
                </a:solidFill>
                <a:effectLst>
                  <a:glow rad="114300">
                    <a:schemeClr val="bg1">
                      <a:alpha val="78000"/>
                    </a:schemeClr>
                  </a:glow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Baskerville Old Face" panose="02020602080505020303" pitchFamily="18" charset="0"/>
                <a:cs typeface="Aharoni" panose="02010803020104030203" pitchFamily="2" charset="-79"/>
              </a:rPr>
              <a:t>Financial deregulation in China and Japan</a:t>
            </a:r>
          </a:p>
          <a:p>
            <a:r>
              <a:rPr lang="ja-JP" altLang="en-US" sz="2800" b="1" dirty="0" smtClean="0">
                <a:solidFill>
                  <a:srgbClr val="031D71"/>
                </a:solidFill>
                <a:effectLst>
                  <a:glow rad="114300">
                    <a:schemeClr val="bg1">
                      <a:alpha val="78000"/>
                    </a:schemeClr>
                  </a:glow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Baskerville Old Face" panose="02020602080505020303" pitchFamily="18" charset="0"/>
                <a:cs typeface="Aharoni" panose="02010803020104030203" pitchFamily="2" charset="-79"/>
              </a:rPr>
              <a:t>　</a:t>
            </a:r>
            <a:r>
              <a:rPr lang="ja-JP" altLang="en-US" sz="2800" b="1" dirty="0">
                <a:solidFill>
                  <a:srgbClr val="031D71"/>
                </a:solidFill>
                <a:effectLst>
                  <a:glow rad="114300">
                    <a:schemeClr val="bg1">
                      <a:alpha val="78000"/>
                    </a:schemeClr>
                  </a:glow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Baskerville Old Face" panose="02020602080505020303" pitchFamily="18" charset="0"/>
                <a:cs typeface="Aharoni" panose="02010803020104030203" pitchFamily="2" charset="-79"/>
              </a:rPr>
              <a:t> </a:t>
            </a:r>
            <a:r>
              <a:rPr lang="ja-JP" altLang="en-US" sz="2800" b="1" dirty="0" smtClean="0">
                <a:solidFill>
                  <a:srgbClr val="031D71"/>
                </a:solidFill>
                <a:effectLst>
                  <a:glow rad="114300">
                    <a:schemeClr val="bg1">
                      <a:alpha val="78000"/>
                    </a:schemeClr>
                  </a:glow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Baskerville Old Face" panose="02020602080505020303" pitchFamily="18" charset="0"/>
                <a:cs typeface="Aharoni" panose="02010803020104030203" pitchFamily="2" charset="-79"/>
              </a:rPr>
              <a:t>  ～</a:t>
            </a:r>
            <a:r>
              <a:rPr lang="en-US" altLang="ja-JP" sz="2800" b="1" dirty="0" smtClean="0">
                <a:solidFill>
                  <a:srgbClr val="031D71"/>
                </a:solidFill>
                <a:effectLst>
                  <a:glow rad="114300">
                    <a:schemeClr val="bg1">
                      <a:alpha val="78000"/>
                    </a:schemeClr>
                  </a:glow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Baskerville Old Face" panose="02020602080505020303" pitchFamily="18" charset="0"/>
                <a:cs typeface="Aharoni" panose="02010803020104030203" pitchFamily="2" charset="-79"/>
              </a:rPr>
              <a:t>The Risk and the Chances</a:t>
            </a:r>
            <a:r>
              <a:rPr lang="ja-JP" altLang="en-US" sz="2800" b="1" dirty="0" smtClean="0">
                <a:solidFill>
                  <a:srgbClr val="031D71"/>
                </a:solidFill>
                <a:effectLst>
                  <a:glow rad="114300">
                    <a:schemeClr val="bg1">
                      <a:alpha val="78000"/>
                    </a:schemeClr>
                  </a:glow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Baskerville Old Face" panose="02020602080505020303" pitchFamily="18" charset="0"/>
                <a:cs typeface="Aharoni" panose="02010803020104030203" pitchFamily="2" charset="-79"/>
              </a:rPr>
              <a:t>～</a:t>
            </a:r>
            <a:endParaRPr kumimoji="1" lang="ja-JP" altLang="en-US" sz="2800" b="1" dirty="0">
              <a:solidFill>
                <a:srgbClr val="031D71"/>
              </a:solidFill>
              <a:effectLst>
                <a:glow rad="114300">
                  <a:schemeClr val="bg1">
                    <a:alpha val="78000"/>
                  </a:schemeClr>
                </a:glow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Baskerville Old Face" panose="02020602080505020303" pitchFamily="18" charset="0"/>
              <a:cs typeface="Aharoni" panose="02010803020104030203" pitchFamily="2" charset="-79"/>
            </a:endParaRPr>
          </a:p>
        </p:txBody>
      </p:sp>
      <p:cxnSp>
        <p:nvCxnSpPr>
          <p:cNvPr id="52" name="直線コネクタ 51"/>
          <p:cNvCxnSpPr/>
          <p:nvPr/>
        </p:nvCxnSpPr>
        <p:spPr>
          <a:xfrm flipH="1">
            <a:off x="216297" y="1097781"/>
            <a:ext cx="0" cy="2772000"/>
          </a:xfrm>
          <a:prstGeom prst="line">
            <a:avLst/>
          </a:prstGeom>
          <a:ln w="177800" cmpd="thickThin">
            <a:solidFill>
              <a:srgbClr val="031D71"/>
            </a:solidFill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212566" y="7677881"/>
            <a:ext cx="4795055" cy="310384"/>
          </a:xfrm>
          <a:prstGeom prst="rect">
            <a:avLst/>
          </a:prstGeom>
          <a:noFill/>
          <a:effectLst/>
        </p:spPr>
        <p:txBody>
          <a:bodyPr wrap="square" lIns="124500" tIns="62251" rIns="124500" bIns="62251" rtlCol="0">
            <a:spAutoFit/>
          </a:bodyPr>
          <a:lstStyle/>
          <a:p>
            <a:r>
              <a:rPr lang="ja-JP" altLang="en-US" sz="1200" dirty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東京都千代田区神田駿河台</a:t>
            </a:r>
            <a:r>
              <a:rPr lang="en-US" altLang="ja-JP" sz="1200" dirty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1-1</a:t>
            </a:r>
            <a:endParaRPr lang="ja-JP" altLang="en-US" sz="1200" dirty="0">
              <a:solidFill>
                <a:srgbClr val="031D7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 rot="10800000" flipV="1">
            <a:off x="317568" y="7563308"/>
            <a:ext cx="549990" cy="15921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31D71"/>
              </a:gs>
            </a:gsLst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8645" tIns="49323" rIns="98645" bIns="49323" rtlCol="0" anchor="ctr"/>
          <a:lstStyle/>
          <a:p>
            <a:pPr algn="ctr"/>
            <a:r>
              <a:rPr lang="ja-JP" altLang="en-US" sz="1050" dirty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ｱｸｾｽ</a:t>
            </a:r>
            <a:endParaRPr kumimoji="1" lang="ja-JP" altLang="en-US" sz="1050" dirty="0">
              <a:solidFill>
                <a:srgbClr val="031D7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 rot="10800000" flipV="1">
            <a:off x="3888706" y="7837582"/>
            <a:ext cx="525051" cy="33865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31D71"/>
              </a:gs>
            </a:gsLst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8645" tIns="49323" rIns="98645" bIns="49323" rtlCol="0" anchor="ctr"/>
          <a:lstStyle/>
          <a:p>
            <a:pPr algn="ctr"/>
            <a:r>
              <a:rPr lang="ja-JP" altLang="en-US" sz="1200" dirty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日時</a:t>
            </a:r>
            <a:endParaRPr kumimoji="1" lang="ja-JP" altLang="en-US" sz="1200" dirty="0">
              <a:solidFill>
                <a:srgbClr val="031D7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524650" y="7747760"/>
            <a:ext cx="2574463" cy="622829"/>
          </a:xfrm>
          <a:prstGeom prst="rect">
            <a:avLst/>
          </a:prstGeom>
          <a:noFill/>
          <a:effectLst/>
        </p:spPr>
        <p:txBody>
          <a:bodyPr wrap="square" lIns="98645" tIns="49323" rIns="98645" bIns="49323" rtlCol="0">
            <a:spAutoFit/>
          </a:bodyPr>
          <a:lstStyle/>
          <a:p>
            <a:r>
              <a:rPr lang="en-US" altLang="ja-JP" sz="1700" b="1" dirty="0">
                <a:solidFill>
                  <a:schemeClr val="bg1"/>
                </a:solidFill>
              </a:rPr>
              <a:t>2014</a:t>
            </a:r>
            <a:r>
              <a:rPr lang="ja-JP" altLang="en-US" sz="1700" b="1" dirty="0">
                <a:solidFill>
                  <a:schemeClr val="bg1"/>
                </a:solidFill>
              </a:rPr>
              <a:t>年</a:t>
            </a:r>
            <a:r>
              <a:rPr lang="en-US" altLang="ja-JP" sz="1700" b="1" dirty="0">
                <a:solidFill>
                  <a:schemeClr val="bg1"/>
                </a:solidFill>
              </a:rPr>
              <a:t>11</a:t>
            </a:r>
            <a:r>
              <a:rPr lang="ja-JP" altLang="en-US" sz="1700" b="1" dirty="0">
                <a:solidFill>
                  <a:schemeClr val="bg1"/>
                </a:solidFill>
              </a:rPr>
              <a:t>月</a:t>
            </a:r>
            <a:r>
              <a:rPr lang="en-US" altLang="ja-JP" sz="1700" b="1" dirty="0">
                <a:solidFill>
                  <a:schemeClr val="bg1"/>
                </a:solidFill>
              </a:rPr>
              <a:t>17</a:t>
            </a:r>
            <a:r>
              <a:rPr lang="ja-JP" altLang="en-US" sz="1700" b="1" dirty="0">
                <a:solidFill>
                  <a:schemeClr val="bg1"/>
                </a:solidFill>
              </a:rPr>
              <a:t>日（月）</a:t>
            </a:r>
            <a:endParaRPr lang="en-US" altLang="ja-JP" sz="1700" b="1" dirty="0">
              <a:solidFill>
                <a:schemeClr val="bg1"/>
              </a:solidFill>
            </a:endParaRPr>
          </a:p>
          <a:p>
            <a:r>
              <a:rPr lang="en-US" altLang="ja-JP" sz="1700" b="1" dirty="0" smtClean="0">
                <a:solidFill>
                  <a:schemeClr val="bg1"/>
                </a:solidFill>
              </a:rPr>
              <a:t>10</a:t>
            </a:r>
            <a:r>
              <a:rPr lang="ja-JP" altLang="en-US" sz="1700" b="1" dirty="0" smtClean="0">
                <a:solidFill>
                  <a:schemeClr val="bg1"/>
                </a:solidFill>
              </a:rPr>
              <a:t>：</a:t>
            </a:r>
            <a:r>
              <a:rPr lang="en-US" altLang="ja-JP" sz="1700" b="1" dirty="0">
                <a:solidFill>
                  <a:schemeClr val="bg1"/>
                </a:solidFill>
              </a:rPr>
              <a:t>0</a:t>
            </a:r>
            <a:r>
              <a:rPr lang="en-US" altLang="ja-JP" sz="1700" b="1" dirty="0" smtClean="0">
                <a:solidFill>
                  <a:schemeClr val="bg1"/>
                </a:solidFill>
              </a:rPr>
              <a:t>0</a:t>
            </a:r>
            <a:r>
              <a:rPr lang="ja-JP" altLang="en-US" sz="1700" b="1" dirty="0">
                <a:solidFill>
                  <a:schemeClr val="bg1"/>
                </a:solidFill>
              </a:rPr>
              <a:t>～</a:t>
            </a:r>
            <a:r>
              <a:rPr lang="en-US" altLang="ja-JP" sz="1700" b="1" dirty="0">
                <a:solidFill>
                  <a:schemeClr val="bg1"/>
                </a:solidFill>
              </a:rPr>
              <a:t>18</a:t>
            </a:r>
            <a:r>
              <a:rPr lang="ja-JP" altLang="en-US" sz="1700" b="1" dirty="0">
                <a:solidFill>
                  <a:schemeClr val="bg1"/>
                </a:solidFill>
              </a:rPr>
              <a:t>：</a:t>
            </a:r>
            <a:r>
              <a:rPr lang="en-US" altLang="ja-JP" sz="1700" b="1" dirty="0" smtClean="0">
                <a:solidFill>
                  <a:schemeClr val="bg1"/>
                </a:solidFill>
              </a:rPr>
              <a:t>00</a:t>
            </a:r>
            <a:r>
              <a:rPr lang="ja-JP" altLang="en-US" sz="1700" b="1" dirty="0">
                <a:solidFill>
                  <a:schemeClr val="bg1"/>
                </a:solidFill>
              </a:rPr>
              <a:t> 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（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9:30</a:t>
            </a:r>
            <a:r>
              <a:rPr lang="ja-JP" altLang="en-US" sz="1600" b="1" dirty="0">
                <a:solidFill>
                  <a:schemeClr val="bg1"/>
                </a:solidFill>
              </a:rPr>
              <a:t>開場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）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pic>
        <p:nvPicPr>
          <p:cNvPr id="45" name="Picture 2" descr="http://www.meiji.ac.jp/koho/campus_guide/suruga/6t5h7p000001h0vk-img/surugadai_1.gif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01" y="7955202"/>
            <a:ext cx="2275612" cy="178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円/楕円 48"/>
          <p:cNvSpPr/>
          <p:nvPr/>
        </p:nvSpPr>
        <p:spPr>
          <a:xfrm>
            <a:off x="1550912" y="8298582"/>
            <a:ext cx="417399" cy="15432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 rot="10800000" flipV="1">
            <a:off x="3888705" y="8494396"/>
            <a:ext cx="525052" cy="31387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31D71"/>
              </a:gs>
            </a:gsLst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8645" tIns="49323" rIns="98645" bIns="49323" rtlCol="0" anchor="ctr"/>
          <a:lstStyle/>
          <a:p>
            <a:pPr algn="ctr"/>
            <a:r>
              <a:rPr lang="ja-JP" altLang="en-US" sz="1200" dirty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場所</a:t>
            </a:r>
            <a:endParaRPr kumimoji="1" lang="ja-JP" altLang="en-US" sz="1200" dirty="0">
              <a:solidFill>
                <a:srgbClr val="031D7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94368" y="8370589"/>
            <a:ext cx="2574463" cy="699774"/>
          </a:xfrm>
          <a:prstGeom prst="rect">
            <a:avLst/>
          </a:prstGeom>
          <a:noFill/>
          <a:effectLst/>
        </p:spPr>
        <p:txBody>
          <a:bodyPr wrap="square" lIns="98645" tIns="49323" rIns="98645" bIns="49323" rtlCol="0">
            <a:spAutoFit/>
          </a:bodyPr>
          <a:lstStyle/>
          <a:p>
            <a:r>
              <a:rPr lang="ja-JP" altLang="en-US" sz="13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明治大学駿河台キャンパス</a:t>
            </a:r>
            <a:endParaRPr lang="en-US" altLang="ja-JP" sz="1300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3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グローバルフロント１</a:t>
            </a:r>
            <a:r>
              <a:rPr lang="en-US" altLang="ja-JP" sz="13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F</a:t>
            </a:r>
            <a:r>
              <a:rPr lang="ja-JP" altLang="en-US" sz="13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lang="en-US" altLang="ja-JP" sz="1300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3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グローバルホール</a:t>
            </a:r>
          </a:p>
        </p:txBody>
      </p:sp>
      <p:sp>
        <p:nvSpPr>
          <p:cNvPr id="13" name="正方形/長方形 12"/>
          <p:cNvSpPr/>
          <p:nvPr/>
        </p:nvSpPr>
        <p:spPr>
          <a:xfrm rot="10800000" flipV="1">
            <a:off x="3907685" y="9036627"/>
            <a:ext cx="506071" cy="31505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31D71"/>
              </a:gs>
            </a:gsLst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8645" tIns="49323" rIns="98645" bIns="49323" rtlCol="0" anchor="ctr"/>
          <a:lstStyle/>
          <a:p>
            <a:pPr algn="ctr"/>
            <a:r>
              <a:rPr lang="ja-JP" altLang="en-US" sz="1200" dirty="0">
                <a:solidFill>
                  <a:srgbClr val="031D7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定員</a:t>
            </a:r>
            <a:endParaRPr kumimoji="1" lang="ja-JP" altLang="en-US" sz="1200" dirty="0">
              <a:solidFill>
                <a:srgbClr val="031D7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06825" y="9063648"/>
            <a:ext cx="2574463" cy="315053"/>
          </a:xfrm>
          <a:prstGeom prst="rect">
            <a:avLst/>
          </a:prstGeom>
          <a:noFill/>
        </p:spPr>
        <p:txBody>
          <a:bodyPr wrap="square" lIns="98645" tIns="49323" rIns="98645" bIns="49323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１８０名</a:t>
            </a:r>
            <a:endParaRPr lang="ja-JP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47919" y="1031851"/>
            <a:ext cx="4784126" cy="1222994"/>
          </a:xfrm>
          <a:prstGeom prst="rect">
            <a:avLst/>
          </a:prstGeom>
          <a:noFill/>
        </p:spPr>
        <p:txBody>
          <a:bodyPr wrap="none" lIns="98645" tIns="49323" rIns="98645" bIns="49323">
            <a:spAutoFit/>
          </a:bodyPr>
          <a:lstStyle/>
          <a:p>
            <a:pPr algn="ctr"/>
            <a:r>
              <a:rPr lang="ja-JP" altLang="en-US" sz="3700" b="1" spc="260" dirty="0" smtClean="0">
                <a:ln w="1905"/>
                <a:solidFill>
                  <a:srgbClr val="031D71"/>
                </a:solidFill>
                <a:effectLst>
                  <a:glow rad="127000">
                    <a:schemeClr val="bg1">
                      <a:alpha val="78000"/>
                    </a:schemeClr>
                  </a:glow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日中金融自由化改革</a:t>
            </a:r>
            <a:endParaRPr lang="en-US" altLang="ja-JP" sz="3700" b="1" spc="260" dirty="0" smtClean="0">
              <a:ln w="1905"/>
              <a:solidFill>
                <a:srgbClr val="031D71"/>
              </a:solidFill>
              <a:effectLst>
                <a:glow rad="127000">
                  <a:schemeClr val="bg1">
                    <a:alpha val="78000"/>
                  </a:schemeClr>
                </a:glow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sz="3500" b="1" spc="160" dirty="0">
                <a:ln w="1905"/>
                <a:solidFill>
                  <a:srgbClr val="031D71"/>
                </a:solidFill>
                <a:effectLst>
                  <a:glow rad="127000">
                    <a:schemeClr val="bg1">
                      <a:alpha val="78000"/>
                    </a:schemeClr>
                  </a:glow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そのリスクと</a:t>
            </a:r>
            <a:r>
              <a:rPr lang="ja-JP" altLang="en-US" sz="3500" b="1" spc="160" dirty="0" smtClean="0">
                <a:ln w="1905"/>
                <a:solidFill>
                  <a:srgbClr val="031D71"/>
                </a:solidFill>
                <a:effectLst>
                  <a:glow rad="127000">
                    <a:schemeClr val="bg1">
                      <a:alpha val="78000"/>
                    </a:schemeClr>
                  </a:glow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チャンス</a:t>
            </a:r>
            <a:endParaRPr lang="ja-JP" altLang="en-US" sz="3500" b="1" spc="160" dirty="0">
              <a:ln w="1905"/>
              <a:solidFill>
                <a:srgbClr val="031D71"/>
              </a:solidFill>
              <a:effectLst>
                <a:glow rad="127000">
                  <a:schemeClr val="bg1">
                    <a:alpha val="78000"/>
                  </a:schemeClr>
                </a:glow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29" name="Picture 8" descr="http://www.tomonhk.org/images/20050130/meiji.gi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colorTemperature colorTemp="47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993" y="52850"/>
            <a:ext cx="532471" cy="396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テキスト ボックス 29"/>
          <p:cNvSpPr txBox="1"/>
          <p:nvPr/>
        </p:nvSpPr>
        <p:spPr>
          <a:xfrm>
            <a:off x="5303699" y="260107"/>
            <a:ext cx="16093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 smtClean="0">
                <a:solidFill>
                  <a:srgbClr val="031D71"/>
                </a:solidFill>
                <a:latin typeface="Aharoni" pitchFamily="2" charset="-79"/>
                <a:cs typeface="Aharoni" pitchFamily="2" charset="-79"/>
              </a:rPr>
              <a:t>MEIJI UNIVERSITY</a:t>
            </a:r>
            <a:endParaRPr kumimoji="1" lang="ja-JP" altLang="en-US" sz="1050" dirty="0">
              <a:solidFill>
                <a:srgbClr val="031D7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正方形/長方形 5"/>
          <p:cNvSpPr/>
          <p:nvPr/>
        </p:nvSpPr>
        <p:spPr>
          <a:xfrm flipV="1">
            <a:off x="708070" y="480542"/>
            <a:ext cx="6348987" cy="363417"/>
          </a:xfrm>
          <a:prstGeom prst="rect">
            <a:avLst/>
          </a:prstGeom>
          <a:gradFill>
            <a:gsLst>
              <a:gs pos="1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  <a:alpha val="34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8645" tIns="49323" rIns="98645" bIns="49323"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/>
        </p:nvSpPr>
        <p:spPr>
          <a:xfrm>
            <a:off x="72281" y="233685"/>
            <a:ext cx="896790" cy="720080"/>
          </a:xfrm>
          <a:prstGeom prst="ellipse">
            <a:avLst/>
          </a:prstGeom>
          <a:gradFill flip="none" rotWithShape="1">
            <a:gsLst>
              <a:gs pos="76000">
                <a:srgbClr val="031D71"/>
              </a:gs>
              <a:gs pos="1000">
                <a:schemeClr val="bg1"/>
              </a:gs>
              <a:gs pos="100000">
                <a:srgbClr val="031D7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入場</a:t>
            </a:r>
            <a:endParaRPr kumimoji="1" lang="en-US" altLang="ja-JP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無料</a:t>
            </a:r>
            <a:endParaRPr kumimoji="1"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48676" y="433141"/>
            <a:ext cx="5448341" cy="376608"/>
          </a:xfrm>
          <a:prstGeom prst="rect">
            <a:avLst/>
          </a:prstGeom>
          <a:noFill/>
          <a:effectLst/>
        </p:spPr>
        <p:txBody>
          <a:bodyPr wrap="square" lIns="98645" tIns="49323" rIns="98645" bIns="49323" rtlCol="0">
            <a:spAutoFit/>
          </a:bodyPr>
          <a:lstStyle/>
          <a:p>
            <a:r>
              <a:rPr lang="ja-JP" altLang="en-US" sz="1800" dirty="0" smtClean="0">
                <a:solidFill>
                  <a:srgbClr val="031D71"/>
                </a:solidFill>
                <a:effectLst>
                  <a:glow rad="101600">
                    <a:schemeClr val="bg1">
                      <a:alpha val="74000"/>
                    </a:schemeClr>
                  </a:glo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第四回　明治</a:t>
            </a:r>
            <a:r>
              <a:rPr lang="ja-JP" altLang="en-US" sz="1800" dirty="0">
                <a:solidFill>
                  <a:srgbClr val="031D71"/>
                </a:solidFill>
                <a:effectLst>
                  <a:glow rad="101600">
                    <a:schemeClr val="bg1">
                      <a:alpha val="74000"/>
                    </a:schemeClr>
                  </a:glo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大学・中国社会</a:t>
            </a:r>
            <a:r>
              <a:rPr lang="ja-JP" altLang="en-US" sz="1800" dirty="0" smtClean="0">
                <a:solidFill>
                  <a:srgbClr val="031D71"/>
                </a:solidFill>
                <a:effectLst>
                  <a:glow rad="101600">
                    <a:schemeClr val="bg1">
                      <a:alpha val="74000"/>
                    </a:schemeClr>
                  </a:glo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科学院  学術</a:t>
            </a:r>
            <a:r>
              <a:rPr lang="ja-JP" altLang="en-US" sz="1800" dirty="0">
                <a:solidFill>
                  <a:srgbClr val="031D71"/>
                </a:solidFill>
                <a:effectLst>
                  <a:glow rad="101600">
                    <a:schemeClr val="bg1">
                      <a:alpha val="74000"/>
                    </a:schemeClr>
                  </a:glo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研究会</a:t>
            </a:r>
          </a:p>
        </p:txBody>
      </p:sp>
      <p:cxnSp>
        <p:nvCxnSpPr>
          <p:cNvPr id="28" name="直線コネクタ 27"/>
          <p:cNvCxnSpPr/>
          <p:nvPr/>
        </p:nvCxnSpPr>
        <p:spPr>
          <a:xfrm>
            <a:off x="7129065" y="-3618"/>
            <a:ext cx="0" cy="10404475"/>
          </a:xfrm>
          <a:prstGeom prst="line">
            <a:avLst/>
          </a:prstGeom>
          <a:ln w="177800" cmpd="thickThin">
            <a:solidFill>
              <a:srgbClr val="031D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H="1">
            <a:off x="230320" y="5696060"/>
            <a:ext cx="0" cy="936000"/>
          </a:xfrm>
          <a:prstGeom prst="line">
            <a:avLst/>
          </a:prstGeom>
          <a:ln w="177800" cmpd="thickThin">
            <a:solidFill>
              <a:srgbClr val="031D71"/>
            </a:solidFill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H="1">
            <a:off x="216297" y="4554166"/>
            <a:ext cx="0" cy="972000"/>
          </a:xfrm>
          <a:prstGeom prst="line">
            <a:avLst/>
          </a:prstGeom>
          <a:ln w="177800" cmpd="thickThin">
            <a:solidFill>
              <a:srgbClr val="031D71"/>
            </a:solidFill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3744689" y="4554165"/>
            <a:ext cx="0" cy="2916000"/>
          </a:xfrm>
          <a:prstGeom prst="line">
            <a:avLst/>
          </a:prstGeom>
          <a:ln w="83820" cmpd="tri">
            <a:solidFill>
              <a:srgbClr val="031D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864369" y="3382873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400" dirty="0" smtClean="0">
                <a:solidFill>
                  <a:srgbClr val="261C3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</a:t>
            </a:r>
            <a:r>
              <a:rPr lang="ja-JP" altLang="en-US" sz="1400" dirty="0" smtClean="0">
                <a:solidFill>
                  <a:srgbClr val="031D7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人民元</a:t>
            </a:r>
            <a:r>
              <a:rPr lang="ja-JP" altLang="en-US" sz="1400" dirty="0">
                <a:solidFill>
                  <a:srgbClr val="031D7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の国際化は進むのか。シャドーバンキング</a:t>
            </a:r>
            <a:r>
              <a:rPr lang="ja-JP" altLang="en-US" sz="1400" dirty="0" smtClean="0">
                <a:solidFill>
                  <a:srgbClr val="031D7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問題</a:t>
            </a:r>
            <a:r>
              <a:rPr lang="ja-JP" altLang="en-US" sz="1400" dirty="0">
                <a:solidFill>
                  <a:srgbClr val="031D7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</a:t>
            </a:r>
            <a:r>
              <a:rPr lang="ja-JP" altLang="en-US" sz="1400" dirty="0" smtClean="0">
                <a:solidFill>
                  <a:srgbClr val="031D7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どうなるのか</a:t>
            </a:r>
            <a:endParaRPr lang="en-US" altLang="ja-JP" sz="1400" dirty="0" smtClean="0">
              <a:solidFill>
                <a:srgbClr val="031D71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just"/>
            <a:r>
              <a:rPr lang="ja-JP" altLang="en-US" sz="1400" dirty="0" smtClean="0">
                <a:solidFill>
                  <a:srgbClr val="031D7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中国</a:t>
            </a:r>
            <a:r>
              <a:rPr lang="ja-JP" altLang="en-US" sz="1400" dirty="0">
                <a:solidFill>
                  <a:srgbClr val="031D7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社会科学院と明治大学が、政策担当者を交えて議論</a:t>
            </a:r>
            <a:r>
              <a:rPr lang="ja-JP" altLang="en-US" sz="1400" dirty="0" smtClean="0">
                <a:solidFill>
                  <a:srgbClr val="031D7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する</a:t>
            </a:r>
            <a:endParaRPr kumimoji="1" lang="ja-JP" altLang="en-US" sz="1400" dirty="0">
              <a:solidFill>
                <a:srgbClr val="031D71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032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2284</TotalTime>
  <Words>102</Words>
  <Application>Microsoft Office PowerPoint</Application>
  <PresentationFormat>ユーザー設定</PresentationFormat>
  <Paragraphs>49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proadmin</dc:creator>
  <cp:lastModifiedBy>meiji</cp:lastModifiedBy>
  <cp:revision>126</cp:revision>
  <cp:lastPrinted>2014-10-22T10:47:49Z</cp:lastPrinted>
  <dcterms:created xsi:type="dcterms:W3CDTF">2014-10-04T00:30:22Z</dcterms:created>
  <dcterms:modified xsi:type="dcterms:W3CDTF">2014-10-23T04:00:06Z</dcterms:modified>
</cp:coreProperties>
</file>